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A12BB2-E12D-4935-9BCB-B16C81B71E01}" v="6" dt="2024-04-04T02:20:07.8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134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BDF521-2851-42D6-9723-CEB1110AF3D0}" type="datetimeFigureOut">
              <a:rPr kumimoji="1" lang="ja-JP" altLang="en-US" smtClean="0"/>
              <a:t>2024/4/4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409626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BDF521-2851-42D6-9723-CEB1110AF3D0}" type="datetimeFigureOut">
              <a:rPr kumimoji="1" lang="ja-JP" altLang="en-US" smtClean="0"/>
              <a:t>2024/4/4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218162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BDF521-2851-42D6-9723-CEB1110AF3D0}" type="datetimeFigureOut">
              <a:rPr kumimoji="1" lang="ja-JP" altLang="en-US" smtClean="0"/>
              <a:t>2024/4/4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343301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BDF521-2851-42D6-9723-CEB1110AF3D0}" type="datetimeFigureOut">
              <a:rPr kumimoji="1" lang="ja-JP" altLang="en-US" smtClean="0"/>
              <a:t>2024/4/4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2922006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BDF521-2851-42D6-9723-CEB1110AF3D0}" type="datetimeFigureOut">
              <a:rPr kumimoji="1" lang="ja-JP" altLang="en-US" smtClean="0"/>
              <a:t>2024/4/4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379856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BDF521-2851-42D6-9723-CEB1110AF3D0}" type="datetimeFigureOut">
              <a:rPr kumimoji="1" lang="ja-JP" altLang="en-US" smtClean="0"/>
              <a:t>2024/4/4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3438651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BDF521-2851-42D6-9723-CEB1110AF3D0}" type="datetimeFigureOut">
              <a:rPr kumimoji="1" lang="ja-JP" altLang="en-US" smtClean="0"/>
              <a:t>2024/4/4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2576971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BDF521-2851-42D6-9723-CEB1110AF3D0}" type="datetimeFigureOut">
              <a:rPr kumimoji="1" lang="ja-JP" altLang="en-US" smtClean="0"/>
              <a:t>2024/4/4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83695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DF521-2851-42D6-9723-CEB1110AF3D0}" type="datetimeFigureOut">
              <a:rPr kumimoji="1" lang="ja-JP" altLang="en-US" smtClean="0"/>
              <a:t>2024/4/4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329292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BDF521-2851-42D6-9723-CEB1110AF3D0}" type="datetimeFigureOut">
              <a:rPr kumimoji="1" lang="ja-JP" altLang="en-US" smtClean="0"/>
              <a:t>2024/4/4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1013212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BDF521-2851-42D6-9723-CEB1110AF3D0}" type="datetimeFigureOut">
              <a:rPr kumimoji="1" lang="ja-JP" altLang="en-US" smtClean="0"/>
              <a:t>2024/4/4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351679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DF521-2851-42D6-9723-CEB1110AF3D0}" type="datetimeFigureOut">
              <a:rPr kumimoji="1" lang="ja-JP" altLang="en-US" smtClean="0"/>
              <a:t>2024/4/4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0FF3B-60C3-4235-95D3-D9BF5829682E}" type="slidenum">
              <a:rPr kumimoji="1" lang="ja-JP" altLang="en-US" smtClean="0"/>
              <a:t>‹#›</a:t>
            </a:fld>
            <a:endParaRPr kumimoji="1" lang="ja-JP" altLang="en-US"/>
          </a:p>
        </p:txBody>
      </p:sp>
    </p:spTree>
    <p:extLst>
      <p:ext uri="{BB962C8B-B14F-4D97-AF65-F5344CB8AC3E}">
        <p14:creationId xmlns:p14="http://schemas.microsoft.com/office/powerpoint/2010/main" val="231975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6978" y="159203"/>
            <a:ext cx="7228222" cy="646331"/>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事業名：●●</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（団体名：●●）</a:t>
            </a:r>
            <a:endParaRPr lang="en-US" altLang="ja-JP" dirty="0">
              <a:latin typeface="Meiryo UI" panose="020B0604030504040204" pitchFamily="50" charset="-128"/>
              <a:ea typeface="Meiryo UI" panose="020B0604030504040204" pitchFamily="50" charset="-128"/>
            </a:endParaRPr>
          </a:p>
        </p:txBody>
      </p:sp>
      <p:sp>
        <p:nvSpPr>
          <p:cNvPr id="5" name="正方形/長方形 4"/>
          <p:cNvSpPr/>
          <p:nvPr/>
        </p:nvSpPr>
        <p:spPr>
          <a:xfrm flipV="1">
            <a:off x="103912" y="743978"/>
            <a:ext cx="8904258" cy="5915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7" name="角丸四角形 6"/>
          <p:cNvSpPr/>
          <p:nvPr/>
        </p:nvSpPr>
        <p:spPr>
          <a:xfrm>
            <a:off x="166353" y="1174598"/>
            <a:ext cx="4340654" cy="5608587"/>
          </a:xfrm>
          <a:prstGeom prst="roundRect">
            <a:avLst/>
          </a:prstGeom>
          <a:gradFill>
            <a:gsLst>
              <a:gs pos="0">
                <a:schemeClr val="accent2">
                  <a:lumMod val="20000"/>
                  <a:lumOff val="80000"/>
                </a:schemeClr>
              </a:gs>
              <a:gs pos="100000">
                <a:schemeClr val="accent2">
                  <a:lumMod val="60000"/>
                  <a:lumOff val="40000"/>
                </a:schemeClr>
              </a:gs>
            </a:gsLst>
            <a:lin ang="5400000" scaled="1"/>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事業概要</a:t>
            </a:r>
            <a:r>
              <a:rPr lang="en-US" altLang="ja-JP" sz="1600" dirty="0">
                <a:solidFill>
                  <a:schemeClr val="tx1"/>
                </a:solidFill>
                <a:latin typeface="Meiryo UI" panose="020B0604030504040204" pitchFamily="50" charset="-128"/>
                <a:ea typeface="Meiryo UI" panose="020B0604030504040204" pitchFamily="50" charset="-128"/>
              </a:rPr>
              <a:t>】</a:t>
            </a: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業界等の課題</a:t>
            </a:r>
            <a:r>
              <a:rPr lang="en-US" altLang="ja-JP" sz="1600" dirty="0">
                <a:solidFill>
                  <a:schemeClr val="tx1"/>
                </a:solidFill>
                <a:latin typeface="Meiryo UI" panose="020B0604030504040204" pitchFamily="50" charset="-128"/>
                <a:ea typeface="Meiryo UI" panose="020B0604030504040204" pitchFamily="50" charset="-128"/>
              </a:rPr>
              <a:t>】</a:t>
            </a: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目指すべき人材像</a:t>
            </a:r>
            <a:r>
              <a:rPr lang="en-US" altLang="ja-JP" sz="1600" dirty="0">
                <a:solidFill>
                  <a:schemeClr val="tx1"/>
                </a:solidFill>
                <a:latin typeface="Meiryo UI" panose="020B0604030504040204" pitchFamily="50" charset="-128"/>
                <a:ea typeface="Meiryo UI" panose="020B0604030504040204" pitchFamily="50" charset="-128"/>
              </a:rPr>
              <a:t>】</a:t>
            </a: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研修の自立化にかかる検討方針等</a:t>
            </a:r>
            <a:r>
              <a:rPr lang="en-US" altLang="ja-JP" sz="1600" dirty="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a:p>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4650582" y="1174599"/>
            <a:ext cx="4340654" cy="3224873"/>
          </a:xfrm>
          <a:prstGeom prst="roundRect">
            <a:avLst/>
          </a:prstGeom>
          <a:gradFill>
            <a:gsLst>
              <a:gs pos="0">
                <a:schemeClr val="accent2">
                  <a:lumMod val="20000"/>
                  <a:lumOff val="80000"/>
                </a:schemeClr>
              </a:gs>
              <a:gs pos="100000">
                <a:schemeClr val="accent2">
                  <a:lumMod val="60000"/>
                  <a:lumOff val="40000"/>
                </a:schemeClr>
              </a:gs>
            </a:gsLst>
            <a:lin ang="5400000" scaled="1"/>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latin typeface="Meiryo UI" panose="020B0604030504040204" pitchFamily="50" charset="-128"/>
                <a:ea typeface="Meiryo UI" panose="020B0604030504040204" pitchFamily="50" charset="-128"/>
              </a:rPr>
              <a:t>（カリキュラム内容を記載）</a:t>
            </a:r>
            <a:endParaRPr lang="en-US" altLang="ja-JP" sz="1350" dirty="0">
              <a:solidFill>
                <a:schemeClr val="tx1"/>
              </a:solidFill>
              <a:latin typeface="Meiryo UI" panose="020B0604030504040204" pitchFamily="50" charset="-128"/>
              <a:ea typeface="Meiryo UI" panose="020B0604030504040204" pitchFamily="50" charset="-128"/>
            </a:endParaRPr>
          </a:p>
        </p:txBody>
      </p:sp>
      <p:sp>
        <p:nvSpPr>
          <p:cNvPr id="9" name="角丸四角形 8"/>
          <p:cNvSpPr/>
          <p:nvPr/>
        </p:nvSpPr>
        <p:spPr>
          <a:xfrm>
            <a:off x="4650582" y="4806552"/>
            <a:ext cx="4340654" cy="1976635"/>
          </a:xfrm>
          <a:prstGeom prst="roundRect">
            <a:avLst/>
          </a:prstGeom>
          <a:solidFill>
            <a:schemeClr val="bg1"/>
          </a:solidFill>
          <a:ln>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latin typeface="Meiryo UI" panose="020B0604030504040204" pitchFamily="50" charset="-128"/>
                <a:ea typeface="Meiryo UI" panose="020B0604030504040204" pitchFamily="50" charset="-128"/>
              </a:rPr>
              <a:t>（研修イメージを挿入）</a:t>
            </a:r>
            <a:endParaRPr lang="en-US" altLang="ja-JP" sz="1350" dirty="0">
              <a:solidFill>
                <a:schemeClr val="tx1"/>
              </a:solidFill>
              <a:latin typeface="Meiryo UI" panose="020B0604030504040204" pitchFamily="50" charset="-128"/>
              <a:ea typeface="Meiryo UI" panose="020B0604030504040204" pitchFamily="50" charset="-128"/>
            </a:endParaRPr>
          </a:p>
          <a:p>
            <a:pPr indent="985838"/>
            <a:r>
              <a:rPr lang="ja-JP" altLang="en-US" sz="1350" dirty="0">
                <a:solidFill>
                  <a:schemeClr val="tx1"/>
                </a:solidFill>
                <a:latin typeface="Meiryo UI" panose="020B0604030504040204" pitchFamily="50" charset="-128"/>
                <a:ea typeface="Meiryo UI" panose="020B0604030504040204" pitchFamily="50" charset="-128"/>
              </a:rPr>
              <a:t>・成果物イメージ</a:t>
            </a:r>
            <a:endParaRPr lang="en-US" altLang="ja-JP" sz="1350" dirty="0">
              <a:solidFill>
                <a:schemeClr val="tx1"/>
              </a:solidFill>
              <a:latin typeface="Meiryo UI" panose="020B0604030504040204" pitchFamily="50" charset="-128"/>
              <a:ea typeface="Meiryo UI" panose="020B0604030504040204" pitchFamily="50" charset="-128"/>
            </a:endParaRPr>
          </a:p>
          <a:p>
            <a:pPr indent="985838"/>
            <a:r>
              <a:rPr lang="ja-JP" altLang="en-US" sz="1350" dirty="0">
                <a:solidFill>
                  <a:schemeClr val="tx1"/>
                </a:solidFill>
                <a:latin typeface="Meiryo UI" panose="020B0604030504040204" pitchFamily="50" charset="-128"/>
                <a:ea typeface="Meiryo UI" panose="020B0604030504040204" pitchFamily="50" charset="-128"/>
              </a:rPr>
              <a:t>・研修風景</a:t>
            </a:r>
            <a:endParaRPr lang="en-US" altLang="ja-JP" sz="1350" dirty="0">
              <a:solidFill>
                <a:schemeClr val="tx1"/>
              </a:solidFill>
              <a:latin typeface="Meiryo UI" panose="020B0604030504040204" pitchFamily="50" charset="-128"/>
              <a:ea typeface="Meiryo UI" panose="020B0604030504040204" pitchFamily="50" charset="-128"/>
            </a:endParaRPr>
          </a:p>
          <a:p>
            <a:pPr indent="985838"/>
            <a:r>
              <a:rPr lang="ja-JP" altLang="en-US" sz="1350" dirty="0">
                <a:solidFill>
                  <a:schemeClr val="tx1"/>
                </a:solidFill>
                <a:latin typeface="Meiryo UI" panose="020B0604030504040204" pitchFamily="50" charset="-128"/>
                <a:ea typeface="Meiryo UI" panose="020B0604030504040204" pitchFamily="50" charset="-128"/>
              </a:rPr>
              <a:t>・事業実施体制　など</a:t>
            </a:r>
          </a:p>
        </p:txBody>
      </p:sp>
      <p:sp>
        <p:nvSpPr>
          <p:cNvPr id="11" name="正方形/長方形 10"/>
          <p:cNvSpPr/>
          <p:nvPr/>
        </p:nvSpPr>
        <p:spPr>
          <a:xfrm>
            <a:off x="4650582" y="838672"/>
            <a:ext cx="1933380" cy="312074"/>
          </a:xfrm>
          <a:prstGeom prst="rect">
            <a:avLst/>
          </a:prstGeom>
          <a:solidFill>
            <a:schemeClr val="bg1"/>
          </a:solidFill>
          <a:ln w="31750" cmpd="dbl">
            <a:solidFill>
              <a:srgbClr val="0070C0"/>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研修内容</a:t>
            </a:r>
          </a:p>
        </p:txBody>
      </p:sp>
      <p:sp>
        <p:nvSpPr>
          <p:cNvPr id="14" name="正方形/長方形 13"/>
          <p:cNvSpPr/>
          <p:nvPr/>
        </p:nvSpPr>
        <p:spPr>
          <a:xfrm>
            <a:off x="271860" y="845089"/>
            <a:ext cx="1828703" cy="329510"/>
          </a:xfrm>
          <a:prstGeom prst="rect">
            <a:avLst/>
          </a:prstGeom>
          <a:solidFill>
            <a:schemeClr val="bg1"/>
          </a:solidFill>
          <a:ln w="31750" cmpd="dbl">
            <a:solidFill>
              <a:srgbClr val="0070C0"/>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事業概要等</a:t>
            </a:r>
          </a:p>
        </p:txBody>
      </p:sp>
      <p:sp>
        <p:nvSpPr>
          <p:cNvPr id="15" name="正方形/長方形 14"/>
          <p:cNvSpPr/>
          <p:nvPr/>
        </p:nvSpPr>
        <p:spPr>
          <a:xfrm>
            <a:off x="4650582" y="4468600"/>
            <a:ext cx="1933380" cy="312074"/>
          </a:xfrm>
          <a:prstGeom prst="rect">
            <a:avLst/>
          </a:prstGeom>
          <a:solidFill>
            <a:schemeClr val="bg1"/>
          </a:solidFill>
          <a:ln w="31750" cmpd="dbl">
            <a:solidFill>
              <a:srgbClr val="0070C0"/>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研修イメージ</a:t>
            </a:r>
          </a:p>
        </p:txBody>
      </p:sp>
      <p:sp>
        <p:nvSpPr>
          <p:cNvPr id="17" name="正方形/長方形 16"/>
          <p:cNvSpPr/>
          <p:nvPr/>
        </p:nvSpPr>
        <p:spPr>
          <a:xfrm>
            <a:off x="7406359" y="173909"/>
            <a:ext cx="1601811" cy="33592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b="1" dirty="0">
                <a:solidFill>
                  <a:schemeClr val="tx1"/>
                </a:solidFill>
                <a:latin typeface="Meiryo UI" panose="020B0604030504040204" pitchFamily="50" charset="-128"/>
                <a:ea typeface="Meiryo UI" panose="020B0604030504040204" pitchFamily="50" charset="-128"/>
              </a:rPr>
              <a:t>様式３</a:t>
            </a:r>
          </a:p>
        </p:txBody>
      </p:sp>
    </p:spTree>
    <p:extLst>
      <p:ext uri="{BB962C8B-B14F-4D97-AF65-F5344CB8AC3E}">
        <p14:creationId xmlns:p14="http://schemas.microsoft.com/office/powerpoint/2010/main" val="3524957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86978" y="662123"/>
            <a:ext cx="8892430" cy="3693319"/>
          </a:xfrm>
          <a:prstGeom prst="rect">
            <a:avLst/>
          </a:prstGeom>
        </p:spPr>
        <p:txBody>
          <a:bodyPr wrap="square">
            <a:spAutoFit/>
          </a:bodyPr>
          <a:lstStyle/>
          <a:p>
            <a:pPr marL="285750" indent="-285750">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類似事業について、過年度事業での課題</a:t>
            </a:r>
            <a:r>
              <a:rPr lang="en-US" altLang="ja-JP" baseline="30000"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を踏まえ業界の課題や研修内容の変更・追加を反映した内容にすること。（過年度事業と同等の研修内容が含まれないことを明確化すること）</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研修を通して明らかになった業界の新たな課題</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カリキュラム内容やスケジュールに係る課題</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研修生のモチベーション維持等に係る課題</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研修の自立化を見据えた過年度事業で明らかになった新たな検討項目　　等</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dirty="0">
              <a:latin typeface="Meiryo UI" panose="020B0604030504040204" pitchFamily="50" charset="-128"/>
              <a:ea typeface="Meiryo UI" panose="020B0604030504040204" pitchFamily="50" charset="-128"/>
            </a:endParaRPr>
          </a:p>
        </p:txBody>
      </p:sp>
      <p:sp>
        <p:nvSpPr>
          <p:cNvPr id="4" name="正方形/長方形 3"/>
          <p:cNvSpPr/>
          <p:nvPr/>
        </p:nvSpPr>
        <p:spPr>
          <a:xfrm>
            <a:off x="86978" y="195779"/>
            <a:ext cx="8892430" cy="369332"/>
          </a:xfrm>
          <a:prstGeom prst="rect">
            <a:avLst/>
          </a:prstGeom>
        </p:spPr>
        <p:txBody>
          <a:bodyPr wrap="square">
            <a:spAutoFit/>
          </a:bodyPr>
          <a:lstStyle/>
          <a:p>
            <a:pPr algn="ctr"/>
            <a:r>
              <a:rPr lang="ja-JP" altLang="en-US" dirty="0">
                <a:latin typeface="Meiryo UI" panose="020B0604030504040204" pitchFamily="50" charset="-128"/>
                <a:ea typeface="Meiryo UI" panose="020B0604030504040204" pitchFamily="50" charset="-128"/>
              </a:rPr>
              <a:t>～スライド作成に当たっての留意事項～</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181338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DDA89DCC06551488DBD8E898E4EC88D" ma:contentTypeVersion="11" ma:contentTypeDescription="新しいドキュメントを作成します。" ma:contentTypeScope="" ma:versionID="501590947f0ff5902393dbb8a183435a">
  <xsd:schema xmlns:xsd="http://www.w3.org/2001/XMLSchema" xmlns:xs="http://www.w3.org/2001/XMLSchema" xmlns:p="http://schemas.microsoft.com/office/2006/metadata/properties" xmlns:ns2="43862e64-fd54-47e3-8a45-b967f0e5ab1a" xmlns:ns3="8c1fac56-f55f-4082-bf7b-99370e35c8fe" targetNamespace="http://schemas.microsoft.com/office/2006/metadata/properties" ma:root="true" ma:fieldsID="365e403f88471ab109d3a19fed6f9009" ns2:_="" ns3:_="">
    <xsd:import namespace="43862e64-fd54-47e3-8a45-b967f0e5ab1a"/>
    <xsd:import namespace="8c1fac56-f55f-4082-bf7b-99370e35c8f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862e64-fd54-47e3-8a45-b967f0e5ab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c1fac56-f55f-4082-bf7b-99370e35c8f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5a169169-dcbc-47a0-b71f-a7a422f63ec8}" ma:internalName="TaxCatchAll" ma:showField="CatchAllData" ma:web="8c1fac56-f55f-4082-bf7b-99370e35c8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3862e64-fd54-47e3-8a45-b967f0e5ab1a">
      <Terms xmlns="http://schemas.microsoft.com/office/infopath/2007/PartnerControls"/>
    </lcf76f155ced4ddcb4097134ff3c332f>
    <TaxCatchAll xmlns="8c1fac56-f55f-4082-bf7b-99370e35c8fe" xsi:nil="true"/>
  </documentManagement>
</p:properties>
</file>

<file path=customXml/itemProps1.xml><?xml version="1.0" encoding="utf-8"?>
<ds:datastoreItem xmlns:ds="http://schemas.openxmlformats.org/officeDocument/2006/customXml" ds:itemID="{0776B37F-BE6A-4385-AD8D-418FD37BC7C7}"/>
</file>

<file path=customXml/itemProps2.xml><?xml version="1.0" encoding="utf-8"?>
<ds:datastoreItem xmlns:ds="http://schemas.openxmlformats.org/officeDocument/2006/customXml" ds:itemID="{0D6FC8B7-56F2-4904-ADA9-B5F14C8F1795}"/>
</file>

<file path=customXml/itemProps3.xml><?xml version="1.0" encoding="utf-8"?>
<ds:datastoreItem xmlns:ds="http://schemas.openxmlformats.org/officeDocument/2006/customXml" ds:itemID="{5B927117-6E20-42DC-AD39-E3A815C0EADC}"/>
</file>

<file path=docProps/app.xml><?xml version="1.0" encoding="utf-8"?>
<Properties xmlns="http://schemas.openxmlformats.org/officeDocument/2006/extended-properties" xmlns:vt="http://schemas.openxmlformats.org/officeDocument/2006/docPropsVTypes">
  <Template>Office Theme</Template>
  <TotalTime>0</TotalTime>
  <Words>171</Words>
  <Application>Microsoft Office PowerPoint</Application>
  <PresentationFormat>画面に合わせる (4:3)</PresentationFormat>
  <Paragraphs>40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Arial</vt:lpstr>
      <vt:lpstr>Calibri</vt:lpstr>
      <vt:lpstr>Calibri Light</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2024-04-04T07:29:32Z</dcterms:created>
  <dcterms:modified xsi:type="dcterms:W3CDTF">2024-04-04T07:31:15Z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0x010100DDDA89DCC06551488DBD8E898E4EC88D</vt:lpwstr>
  </property>
  <property fmtid="{D5CDD505-2E9C-101B-9397-08002B2CF9AE}" pid="3" name="MediaServiceImageTags">
    <vt:lpwstr/>
  </property>
</Properties>
</file>