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8" r:id="rId3"/>
    <p:sldId id="257"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C75941-BFBE-4314-A564-41A141D9C487}" v="3" dt="2026-03-09T00:41:45.4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77" y="6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409626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2181627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343301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2922006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3798565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3438651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2576971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836950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3292920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1013212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BDF521-2851-42D6-9723-CEB1110AF3D0}" type="datetimeFigureOut">
              <a:rPr kumimoji="1" lang="ja-JP" altLang="en-US" smtClean="0"/>
              <a:t>2026/3/9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3516798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DF521-2851-42D6-9723-CEB1110AF3D0}" type="datetimeFigureOut">
              <a:rPr kumimoji="1" lang="ja-JP" altLang="en-US" smtClean="0"/>
              <a:t>2026/3/9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30FF3B-60C3-4235-95D3-D9BF5829682E}" type="slidenum">
              <a:rPr kumimoji="1" lang="ja-JP" altLang="en-US" smtClean="0"/>
              <a:t>‹#›</a:t>
            </a:fld>
            <a:endParaRPr kumimoji="1" lang="ja-JP" altLang="en-US"/>
          </a:p>
        </p:txBody>
      </p:sp>
    </p:spTree>
    <p:extLst>
      <p:ext uri="{BB962C8B-B14F-4D97-AF65-F5344CB8AC3E}">
        <p14:creationId xmlns:p14="http://schemas.microsoft.com/office/powerpoint/2010/main" val="2319753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86978" y="159203"/>
            <a:ext cx="7228222" cy="646331"/>
          </a:xfrm>
          <a:prstGeom prst="rect">
            <a:avLst/>
          </a:prstGeom>
        </p:spPr>
        <p:txBody>
          <a:bodyPr wrap="square">
            <a:spAutoFit/>
          </a:bodyPr>
          <a:lstStyle/>
          <a:p>
            <a:r>
              <a:rPr lang="ja-JP" altLang="en-US">
                <a:latin typeface="Meiryo UI" panose="020B0604030504040204" pitchFamily="50" charset="-128"/>
                <a:ea typeface="Meiryo UI" panose="020B0604030504040204" pitchFamily="50" charset="-128"/>
              </a:rPr>
              <a:t>テーマ名：</a:t>
            </a:r>
            <a:r>
              <a:rPr lang="ja-JP" altLang="en-US">
                <a:solidFill>
                  <a:srgbClr val="FF0000"/>
                </a:solidFill>
                <a:latin typeface="Meiryo UI" panose="020B0604030504040204" pitchFamily="50" charset="-128"/>
                <a:ea typeface="Meiryo UI" panose="020B0604030504040204" pitchFamily="50" charset="-128"/>
              </a:rPr>
              <a:t>●●</a:t>
            </a:r>
            <a:endParaRPr lang="en-US" altLang="ja-JP">
              <a:solidFill>
                <a:srgbClr val="FF0000"/>
              </a:solidFill>
              <a:latin typeface="Meiryo UI" panose="020B0604030504040204" pitchFamily="50" charset="-128"/>
              <a:ea typeface="Meiryo UI" panose="020B0604030504040204" pitchFamily="50" charset="-128"/>
            </a:endParaRPr>
          </a:p>
          <a:p>
            <a:r>
              <a:rPr lang="en-US" altLang="ja-JP">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団体名：</a:t>
            </a:r>
            <a:r>
              <a:rPr lang="ja-JP" altLang="en-US">
                <a:solidFill>
                  <a:srgbClr val="FF0000"/>
                </a:solidFill>
                <a:latin typeface="Meiryo UI" panose="020B0604030504040204" pitchFamily="50" charset="-128"/>
                <a:ea typeface="Meiryo UI" panose="020B0604030504040204" pitchFamily="50" charset="-128"/>
              </a:rPr>
              <a:t>●●</a:t>
            </a:r>
            <a:r>
              <a:rPr lang="en-US" altLang="ja-JP">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事業費：</a:t>
            </a:r>
            <a:r>
              <a:rPr lang="ja-JP" altLang="en-US">
                <a:solidFill>
                  <a:srgbClr val="FF0000"/>
                </a:solidFill>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千円</a:t>
            </a:r>
            <a:r>
              <a:rPr lang="en-US" altLang="ja-JP">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１人当たり単価：</a:t>
            </a:r>
            <a:r>
              <a:rPr lang="ja-JP" altLang="en-US">
                <a:solidFill>
                  <a:srgbClr val="FF0000"/>
                </a:solidFill>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円</a:t>
            </a:r>
            <a:r>
              <a:rPr lang="en-US" altLang="ja-JP">
                <a:latin typeface="Meiryo UI" panose="020B0604030504040204" pitchFamily="50" charset="-128"/>
                <a:ea typeface="Meiryo UI" panose="020B0604030504040204" pitchFamily="50" charset="-128"/>
              </a:rPr>
              <a:t>)</a:t>
            </a:r>
          </a:p>
        </p:txBody>
      </p:sp>
      <p:sp>
        <p:nvSpPr>
          <p:cNvPr id="5" name="正方形/長方形 4"/>
          <p:cNvSpPr/>
          <p:nvPr/>
        </p:nvSpPr>
        <p:spPr>
          <a:xfrm flipV="1">
            <a:off x="103912" y="743978"/>
            <a:ext cx="8904258" cy="59158"/>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7" name="角丸四角形 6"/>
          <p:cNvSpPr/>
          <p:nvPr/>
        </p:nvSpPr>
        <p:spPr>
          <a:xfrm>
            <a:off x="152764" y="1174599"/>
            <a:ext cx="4340654" cy="5608587"/>
          </a:xfrm>
          <a:prstGeom prst="roundRect">
            <a:avLst/>
          </a:prstGeom>
          <a:gradFill>
            <a:gsLst>
              <a:gs pos="0">
                <a:schemeClr val="accent2">
                  <a:lumMod val="20000"/>
                  <a:lumOff val="80000"/>
                </a:schemeClr>
              </a:gs>
              <a:gs pos="100000">
                <a:schemeClr val="accent2">
                  <a:lumMod val="60000"/>
                  <a:lumOff val="40000"/>
                </a:schemeClr>
              </a:gs>
            </a:gsLst>
            <a:lin ang="5400000" scaled="1"/>
          </a:gra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a:solidFill>
                  <a:schemeClr val="tx1"/>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事業概要</a:t>
            </a:r>
            <a:r>
              <a:rPr lang="en-US" altLang="ja-JP" sz="1400">
                <a:solidFill>
                  <a:schemeClr val="tx1"/>
                </a:solidFill>
                <a:latin typeface="Meiryo UI" panose="020B0604030504040204" pitchFamily="50" charset="-128"/>
                <a:ea typeface="Meiryo UI" panose="020B0604030504040204" pitchFamily="50" charset="-128"/>
              </a:rPr>
              <a:t>】</a:t>
            </a:r>
          </a:p>
          <a:p>
            <a:endParaRPr lang="en-US" altLang="ja-JP" sz="1600">
              <a:solidFill>
                <a:schemeClr val="tx1"/>
              </a:solidFill>
              <a:latin typeface="Meiryo UI" panose="020B0604030504040204" pitchFamily="50" charset="-128"/>
              <a:ea typeface="Meiryo UI" panose="020B0604030504040204" pitchFamily="50" charset="-128"/>
            </a:endParaRPr>
          </a:p>
          <a:p>
            <a:endParaRPr lang="en-US" altLang="ja-JP" sz="1600">
              <a:solidFill>
                <a:schemeClr val="tx1"/>
              </a:solidFill>
              <a:latin typeface="Meiryo UI" panose="020B0604030504040204" pitchFamily="50" charset="-128"/>
              <a:ea typeface="Meiryo UI" panose="020B0604030504040204" pitchFamily="50" charset="-128"/>
            </a:endParaRPr>
          </a:p>
          <a:p>
            <a:endParaRPr lang="en-US" altLang="ja-JP" sz="1600">
              <a:solidFill>
                <a:schemeClr val="tx1"/>
              </a:solidFill>
              <a:latin typeface="Meiryo UI" panose="020B0604030504040204" pitchFamily="50" charset="-128"/>
              <a:ea typeface="Meiryo UI" panose="020B0604030504040204" pitchFamily="50" charset="-128"/>
            </a:endParaRPr>
          </a:p>
          <a:p>
            <a:endParaRPr lang="en-US" altLang="ja-JP" sz="1600">
              <a:solidFill>
                <a:schemeClr val="tx1"/>
              </a:solidFill>
              <a:latin typeface="Meiryo UI" panose="020B0604030504040204" pitchFamily="50" charset="-128"/>
              <a:ea typeface="Meiryo UI" panose="020B0604030504040204" pitchFamily="50" charset="-128"/>
            </a:endParaRPr>
          </a:p>
          <a:p>
            <a:endParaRPr lang="en-US" altLang="ja-JP" sz="1600">
              <a:solidFill>
                <a:schemeClr val="tx1"/>
              </a:solidFill>
              <a:latin typeface="Meiryo UI" panose="020B0604030504040204" pitchFamily="50" charset="-128"/>
              <a:ea typeface="Meiryo UI" panose="020B0604030504040204" pitchFamily="50" charset="-128"/>
            </a:endParaRPr>
          </a:p>
          <a:p>
            <a:r>
              <a:rPr lang="en-US" altLang="ja-JP" sz="1400">
                <a:solidFill>
                  <a:schemeClr val="tx1"/>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業界等の課題・目指すべき人材像</a:t>
            </a:r>
            <a:r>
              <a:rPr lang="en-US" altLang="ja-JP" sz="1400">
                <a:solidFill>
                  <a:schemeClr val="tx1"/>
                </a:solidFill>
                <a:latin typeface="Meiryo UI" panose="020B0604030504040204" pitchFamily="50" charset="-128"/>
                <a:ea typeface="Meiryo UI" panose="020B0604030504040204" pitchFamily="50" charset="-128"/>
              </a:rPr>
              <a:t>】</a:t>
            </a:r>
          </a:p>
          <a:p>
            <a:r>
              <a:rPr lang="ja-JP" altLang="en-US" sz="900">
                <a:solidFill>
                  <a:srgbClr val="FF0000"/>
                </a:solidFill>
                <a:latin typeface="Meiryo UI" panose="020B0604030504040204" pitchFamily="50" charset="-128"/>
                <a:ea typeface="Meiryo UI" panose="020B0604030504040204" pitchFamily="50" charset="-128"/>
              </a:rPr>
              <a:t>・対象とする業界の特定（業界団体の加盟企業等、研修ターゲットとする県内企業群の数）：○業界○社</a:t>
            </a:r>
          </a:p>
          <a:p>
            <a:r>
              <a:rPr lang="ja-JP" altLang="en-US" sz="900">
                <a:solidFill>
                  <a:srgbClr val="FF0000"/>
                </a:solidFill>
                <a:latin typeface="Meiryo UI" panose="020B0604030504040204" pitchFamily="50" charset="-128"/>
                <a:ea typeface="Meiryo UI" panose="020B0604030504040204" pitchFamily="50" charset="-128"/>
              </a:rPr>
              <a:t>・対象業界の現時点の労働生産性：○万円</a:t>
            </a:r>
            <a:r>
              <a:rPr lang="en-US" altLang="ja-JP" sz="900">
                <a:solidFill>
                  <a:srgbClr val="FF0000"/>
                </a:solidFill>
                <a:latin typeface="Meiryo UI" panose="020B0604030504040204" pitchFamily="50" charset="-128"/>
                <a:ea typeface="Meiryo UI" panose="020B0604030504040204" pitchFamily="50" charset="-128"/>
              </a:rPr>
              <a:t>/</a:t>
            </a:r>
            <a:r>
              <a:rPr lang="ja-JP" altLang="en-US" sz="900">
                <a:solidFill>
                  <a:srgbClr val="FF0000"/>
                </a:solidFill>
                <a:latin typeface="Meiryo UI" panose="020B0604030504040204" pitchFamily="50" charset="-128"/>
                <a:ea typeface="Meiryo UI" panose="020B0604030504040204" pitchFamily="50" charset="-128"/>
              </a:rPr>
              <a:t>人</a:t>
            </a:r>
          </a:p>
          <a:p>
            <a:r>
              <a:rPr lang="ja-JP" altLang="en-US" sz="900">
                <a:solidFill>
                  <a:srgbClr val="FF0000"/>
                </a:solidFill>
                <a:latin typeface="Meiryo UI" panose="020B0604030504040204" pitchFamily="50" charset="-128"/>
                <a:ea typeface="Meiryo UI" panose="020B0604030504040204" pitchFamily="50" charset="-128"/>
              </a:rPr>
              <a:t>・労働生産性を向上させるために</a:t>
            </a:r>
            <a:endParaRPr lang="en-US" altLang="ja-JP" sz="900">
              <a:solidFill>
                <a:srgbClr val="FF0000"/>
              </a:solidFill>
              <a:latin typeface="Meiryo UI" panose="020B0604030504040204" pitchFamily="50" charset="-128"/>
              <a:ea typeface="Meiryo UI" panose="020B0604030504040204" pitchFamily="50" charset="-128"/>
            </a:endParaRPr>
          </a:p>
          <a:p>
            <a:r>
              <a:rPr lang="ja-JP" altLang="en-US" sz="900">
                <a:solidFill>
                  <a:srgbClr val="FF0000"/>
                </a:solidFill>
                <a:latin typeface="Meiryo UI" panose="020B0604030504040204" pitchFamily="50" charset="-128"/>
                <a:ea typeface="Meiryo UI" panose="020B0604030504040204" pitchFamily="50" charset="-128"/>
              </a:rPr>
              <a:t>・課題解決のために必要な育成人数など以下の観点①～③の</a:t>
            </a:r>
            <a:r>
              <a:rPr lang="en-US" altLang="ja-JP" sz="900">
                <a:solidFill>
                  <a:srgbClr val="FF0000"/>
                </a:solidFill>
                <a:latin typeface="Meiryo UI" panose="020B0604030504040204" pitchFamily="50" charset="-128"/>
                <a:ea typeface="Meiryo UI" panose="020B0604030504040204" pitchFamily="50" charset="-128"/>
              </a:rPr>
              <a:t>KPI</a:t>
            </a:r>
            <a:r>
              <a:rPr lang="ja-JP" altLang="en-US" sz="900">
                <a:solidFill>
                  <a:srgbClr val="FF0000"/>
                </a:solidFill>
                <a:latin typeface="Meiryo UI" panose="020B0604030504040204" pitchFamily="50" charset="-128"/>
                <a:ea typeface="Meiryo UI" panose="020B0604030504040204" pitchFamily="50" charset="-128"/>
              </a:rPr>
              <a:t>設定：</a:t>
            </a:r>
          </a:p>
          <a:p>
            <a:r>
              <a:rPr lang="ja-JP" altLang="en-US" sz="900">
                <a:solidFill>
                  <a:srgbClr val="FF0000"/>
                </a:solidFill>
                <a:latin typeface="Meiryo UI" panose="020B0604030504040204" pitchFamily="50" charset="-128"/>
                <a:ea typeface="Meiryo UI" panose="020B0604030504040204" pitchFamily="50" charset="-128"/>
              </a:rPr>
              <a:t>　</a:t>
            </a:r>
            <a:r>
              <a:rPr lang="en-US" altLang="ja-JP" sz="900">
                <a:solidFill>
                  <a:srgbClr val="FF0000"/>
                </a:solidFill>
                <a:latin typeface="Meiryo UI" panose="020B0604030504040204" pitchFamily="50" charset="-128"/>
                <a:ea typeface="Meiryo UI" panose="020B0604030504040204" pitchFamily="50" charset="-128"/>
              </a:rPr>
              <a:t>KPI①</a:t>
            </a:r>
            <a:r>
              <a:rPr lang="ja-JP" altLang="en-US" sz="900">
                <a:solidFill>
                  <a:srgbClr val="FF0000"/>
                </a:solidFill>
                <a:latin typeface="Meiryo UI" panose="020B0604030504040204" pitchFamily="50" charset="-128"/>
                <a:ea typeface="Meiryo UI" panose="020B0604030504040204" pitchFamily="50" charset="-128"/>
              </a:rPr>
              <a:t>（研修により得られるスキル等を測る指標 ）：</a:t>
            </a:r>
          </a:p>
          <a:p>
            <a:r>
              <a:rPr lang="ja-JP" altLang="en-US" sz="900">
                <a:solidFill>
                  <a:srgbClr val="FF0000"/>
                </a:solidFill>
                <a:latin typeface="Meiryo UI" panose="020B0604030504040204" pitchFamily="50" charset="-128"/>
                <a:ea typeface="Meiryo UI" panose="020B0604030504040204" pitchFamily="50" charset="-128"/>
              </a:rPr>
              <a:t>　</a:t>
            </a:r>
            <a:r>
              <a:rPr lang="en-US" altLang="ja-JP" sz="900">
                <a:solidFill>
                  <a:srgbClr val="FF0000"/>
                </a:solidFill>
                <a:latin typeface="Meiryo UI" panose="020B0604030504040204" pitchFamily="50" charset="-128"/>
                <a:ea typeface="Meiryo UI" panose="020B0604030504040204" pitchFamily="50" charset="-128"/>
              </a:rPr>
              <a:t>KPI②</a:t>
            </a:r>
            <a:r>
              <a:rPr lang="ja-JP" altLang="en-US" sz="900">
                <a:solidFill>
                  <a:srgbClr val="FF0000"/>
                </a:solidFill>
                <a:latin typeface="Meiryo UI" panose="020B0604030504040204" pitchFamily="50" charset="-128"/>
                <a:ea typeface="Meiryo UI" panose="020B0604030504040204" pitchFamily="50" charset="-128"/>
              </a:rPr>
              <a:t>（研修参加者の所属企業等の生産性向上につながる指標）：</a:t>
            </a:r>
          </a:p>
          <a:p>
            <a:r>
              <a:rPr lang="ja-JP" altLang="en-US" sz="900">
                <a:solidFill>
                  <a:srgbClr val="FF0000"/>
                </a:solidFill>
                <a:latin typeface="Meiryo UI" panose="020B0604030504040204" pitchFamily="50" charset="-128"/>
                <a:ea typeface="Meiryo UI" panose="020B0604030504040204" pitchFamily="50" charset="-128"/>
              </a:rPr>
              <a:t>　</a:t>
            </a:r>
            <a:r>
              <a:rPr lang="en-US" altLang="ja-JP" sz="900">
                <a:solidFill>
                  <a:srgbClr val="FF0000"/>
                </a:solidFill>
                <a:latin typeface="Meiryo UI" panose="020B0604030504040204" pitchFamily="50" charset="-128"/>
                <a:ea typeface="Meiryo UI" panose="020B0604030504040204" pitchFamily="50" charset="-128"/>
              </a:rPr>
              <a:t>KPI③</a:t>
            </a:r>
            <a:r>
              <a:rPr lang="ja-JP" altLang="en-US" sz="900">
                <a:solidFill>
                  <a:srgbClr val="FF0000"/>
                </a:solidFill>
                <a:latin typeface="Meiryo UI" panose="020B0604030504040204" pitchFamily="50" charset="-128"/>
                <a:ea typeface="Meiryo UI" panose="020B0604030504040204" pitchFamily="50" charset="-128"/>
              </a:rPr>
              <a:t>（業界として必要な育成人数）：</a:t>
            </a:r>
          </a:p>
          <a:p>
            <a:endParaRPr lang="en-US" altLang="ja-JP" sz="900">
              <a:solidFill>
                <a:schemeClr val="tx1"/>
              </a:solidFill>
              <a:latin typeface="Meiryo UI" panose="020B0604030504040204" pitchFamily="50" charset="-128"/>
              <a:ea typeface="Meiryo UI" panose="020B0604030504040204" pitchFamily="50" charset="-128"/>
            </a:endParaRPr>
          </a:p>
          <a:p>
            <a:r>
              <a:rPr lang="en-US" altLang="ja-JP" sz="1400">
                <a:solidFill>
                  <a:schemeClr val="tx1"/>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研修の自立化（継続的な研修）にかかる方策</a:t>
            </a:r>
            <a:r>
              <a:rPr lang="en-US" altLang="ja-JP" sz="1400">
                <a:solidFill>
                  <a:schemeClr val="tx1"/>
                </a:solidFill>
                <a:latin typeface="Meiryo UI" panose="020B0604030504040204" pitchFamily="50" charset="-128"/>
                <a:ea typeface="Meiryo UI" panose="020B0604030504040204" pitchFamily="50" charset="-128"/>
              </a:rPr>
              <a:t>】</a:t>
            </a:r>
            <a:endParaRPr lang="ja-JP" altLang="en-US" sz="1400">
              <a:solidFill>
                <a:schemeClr val="tx1"/>
              </a:solidFill>
              <a:latin typeface="Meiryo UI" panose="020B0604030504040204" pitchFamily="50" charset="-128"/>
              <a:ea typeface="Meiryo UI" panose="020B0604030504040204" pitchFamily="50" charset="-128"/>
            </a:endParaRPr>
          </a:p>
          <a:p>
            <a:r>
              <a:rPr lang="ja-JP" altLang="en-US" sz="900">
                <a:solidFill>
                  <a:srgbClr val="FF0000"/>
                </a:solidFill>
                <a:latin typeface="Meiryo UI" panose="020B0604030504040204" pitchFamily="50" charset="-128"/>
                <a:ea typeface="Meiryo UI" panose="020B0604030504040204" pitchFamily="50" charset="-128"/>
              </a:rPr>
              <a:t>（例：業界団体内に推進委員会を設置し運営する仕組みを構築する、研修実施時に撮影し、動画コンテンツ化したものを活用して継続的な研修を実施する等）</a:t>
            </a:r>
          </a:p>
          <a:p>
            <a:endParaRPr lang="ja-JP" altLang="en-US" sz="900">
              <a:solidFill>
                <a:srgbClr val="FF0000"/>
              </a:solidFill>
              <a:latin typeface="Meiryo UI" panose="020B0604030504040204" pitchFamily="50" charset="-128"/>
              <a:ea typeface="Meiryo UI" panose="020B0604030504040204" pitchFamily="50" charset="-128"/>
            </a:endParaRPr>
          </a:p>
          <a:p>
            <a:r>
              <a:rPr lang="en-US" altLang="ja-JP" sz="900">
                <a:solidFill>
                  <a:srgbClr val="FF0000"/>
                </a:solidFill>
                <a:latin typeface="Meiryo UI" panose="020B0604030504040204" pitchFamily="50" charset="-128"/>
                <a:ea typeface="Meiryo UI" panose="020B0604030504040204" pitchFamily="50" charset="-128"/>
              </a:rPr>
              <a:t>※</a:t>
            </a:r>
            <a:r>
              <a:rPr lang="ja-JP" altLang="en-US" sz="900">
                <a:solidFill>
                  <a:srgbClr val="FF0000"/>
                </a:solidFill>
                <a:latin typeface="Meiryo UI" panose="020B0604030504040204" pitchFamily="50" charset="-128"/>
                <a:ea typeface="Meiryo UI" panose="020B0604030504040204" pitchFamily="50" charset="-128"/>
              </a:rPr>
              <a:t>過年度採択事業者については、過年度事業の研修自立化状況も記載すること。</a:t>
            </a:r>
          </a:p>
          <a:p>
            <a:endParaRPr lang="ja-JP" altLang="en-US" sz="900">
              <a:solidFill>
                <a:srgbClr val="FF0000"/>
              </a:solidFill>
              <a:latin typeface="Meiryo UI" panose="020B0604030504040204" pitchFamily="50" charset="-128"/>
              <a:ea typeface="Meiryo UI" panose="020B0604030504040204" pitchFamily="50" charset="-128"/>
            </a:endParaRPr>
          </a:p>
        </p:txBody>
      </p:sp>
      <p:sp>
        <p:nvSpPr>
          <p:cNvPr id="8" name="角丸四角形 7"/>
          <p:cNvSpPr/>
          <p:nvPr/>
        </p:nvSpPr>
        <p:spPr>
          <a:xfrm>
            <a:off x="4650582" y="1174599"/>
            <a:ext cx="4340654" cy="3224873"/>
          </a:xfrm>
          <a:prstGeom prst="roundRect">
            <a:avLst/>
          </a:prstGeom>
          <a:gradFill>
            <a:gsLst>
              <a:gs pos="0">
                <a:schemeClr val="accent2">
                  <a:lumMod val="20000"/>
                  <a:lumOff val="80000"/>
                </a:schemeClr>
              </a:gs>
              <a:gs pos="100000">
                <a:schemeClr val="accent2">
                  <a:lumMod val="60000"/>
                  <a:lumOff val="40000"/>
                </a:schemeClr>
              </a:gs>
            </a:gsLst>
            <a:lin ang="5400000" scaled="1"/>
          </a:gra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350">
                <a:solidFill>
                  <a:schemeClr val="tx1"/>
                </a:solidFill>
                <a:latin typeface="Meiryo UI" panose="020B0604030504040204" pitchFamily="50" charset="-128"/>
                <a:ea typeface="Meiryo UI" panose="020B0604030504040204" pitchFamily="50" charset="-128"/>
              </a:rPr>
              <a:t>【</a:t>
            </a:r>
            <a:r>
              <a:rPr lang="ja-JP" altLang="en-US" sz="1350">
                <a:solidFill>
                  <a:schemeClr val="tx1"/>
                </a:solidFill>
                <a:latin typeface="Meiryo UI" panose="020B0604030504040204" pitchFamily="50" charset="-128"/>
                <a:ea typeface="Meiryo UI" panose="020B0604030504040204" pitchFamily="50" charset="-128"/>
              </a:rPr>
              <a:t>カリキュラム内容をなどを記載</a:t>
            </a:r>
            <a:r>
              <a:rPr lang="en-US" altLang="ja-JP" sz="1350">
                <a:solidFill>
                  <a:schemeClr val="tx1"/>
                </a:solidFill>
                <a:latin typeface="Meiryo UI" panose="020B0604030504040204" pitchFamily="50" charset="-128"/>
                <a:ea typeface="Meiryo UI" panose="020B0604030504040204" pitchFamily="50" charset="-128"/>
              </a:rPr>
              <a:t>】</a:t>
            </a:r>
          </a:p>
          <a:p>
            <a:r>
              <a:rPr lang="ja-JP" altLang="en-US" sz="900">
                <a:solidFill>
                  <a:srgbClr val="FF0000"/>
                </a:solidFill>
                <a:latin typeface="Meiryo UI" panose="020B0604030504040204" pitchFamily="50" charset="-128"/>
                <a:ea typeface="Meiryo UI" panose="020B0604030504040204" pitchFamily="50" charset="-128"/>
              </a:rPr>
              <a:t>・研修カリキュラム・スケジュール（案）</a:t>
            </a:r>
          </a:p>
          <a:p>
            <a:r>
              <a:rPr lang="en-US" altLang="ja-JP" sz="900">
                <a:solidFill>
                  <a:srgbClr val="FF0000"/>
                </a:solidFill>
                <a:latin typeface="Meiryo UI" panose="020B0604030504040204" pitchFamily="50" charset="-128"/>
                <a:ea typeface="Meiryo UI" panose="020B0604030504040204" pitchFamily="50" charset="-128"/>
              </a:rPr>
              <a:t>※</a:t>
            </a:r>
            <a:r>
              <a:rPr lang="ja-JP" altLang="en-US" sz="900">
                <a:solidFill>
                  <a:srgbClr val="FF0000"/>
                </a:solidFill>
                <a:latin typeface="Meiryo UI" panose="020B0604030504040204" pitchFamily="50" charset="-128"/>
                <a:ea typeface="Meiryo UI" panose="020B0604030504040204" pitchFamily="50" charset="-128"/>
              </a:rPr>
              <a:t>総時間数（○時間</a:t>
            </a:r>
            <a:r>
              <a:rPr lang="en-US" altLang="ja-JP" sz="900">
                <a:solidFill>
                  <a:srgbClr val="FF0000"/>
                </a:solidFill>
                <a:latin typeface="Meiryo UI" panose="020B0604030504040204" pitchFamily="50" charset="-128"/>
                <a:ea typeface="Meiryo UI" panose="020B0604030504040204" pitchFamily="50" charset="-128"/>
              </a:rPr>
              <a:t>×○</a:t>
            </a:r>
            <a:r>
              <a:rPr lang="ja-JP" altLang="en-US" sz="900">
                <a:solidFill>
                  <a:srgbClr val="FF0000"/>
                </a:solidFill>
                <a:latin typeface="Meiryo UI" panose="020B0604030504040204" pitchFamily="50" charset="-128"/>
                <a:ea typeface="Meiryo UI" panose="020B0604030504040204" pitchFamily="50" charset="-128"/>
              </a:rPr>
              <a:t>回実施）も記載すること</a:t>
            </a:r>
          </a:p>
          <a:p>
            <a:r>
              <a:rPr lang="ja-JP" altLang="en-US" sz="900">
                <a:solidFill>
                  <a:srgbClr val="FF0000"/>
                </a:solidFill>
                <a:latin typeface="Meiryo UI" panose="020B0604030504040204" pitchFamily="50" charset="-128"/>
                <a:ea typeface="Meiryo UI" panose="020B0604030504040204" pitchFamily="50" charset="-128"/>
              </a:rPr>
              <a:t>・研修受講生想定人数　など</a:t>
            </a:r>
          </a:p>
          <a:p>
            <a:pPr algn="ctr"/>
            <a:endParaRPr lang="en-US" altLang="ja-JP" sz="1350">
              <a:solidFill>
                <a:schemeClr val="tx1"/>
              </a:solidFill>
              <a:latin typeface="Meiryo UI" panose="020B0604030504040204" pitchFamily="50" charset="-128"/>
              <a:ea typeface="Meiryo UI" panose="020B0604030504040204" pitchFamily="50" charset="-128"/>
            </a:endParaRPr>
          </a:p>
        </p:txBody>
      </p:sp>
      <p:sp>
        <p:nvSpPr>
          <p:cNvPr id="9" name="角丸四角形 8"/>
          <p:cNvSpPr/>
          <p:nvPr/>
        </p:nvSpPr>
        <p:spPr>
          <a:xfrm>
            <a:off x="4650582" y="4806552"/>
            <a:ext cx="4340654" cy="1976635"/>
          </a:xfrm>
          <a:prstGeom prst="roundRect">
            <a:avLst/>
          </a:prstGeom>
          <a:solidFill>
            <a:schemeClr val="bg1"/>
          </a:solidFill>
          <a:ln>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rgbClr val="FF0000"/>
                </a:solidFill>
                <a:latin typeface="Meiryo UI" panose="020B0604030504040204" pitchFamily="50" charset="-128"/>
                <a:ea typeface="Meiryo UI" panose="020B0604030504040204" pitchFamily="50" charset="-128"/>
              </a:rPr>
              <a:t>　・成果物イメージ</a:t>
            </a:r>
            <a:endParaRPr lang="en-US" altLang="ja-JP" sz="900" dirty="0">
              <a:solidFill>
                <a:srgbClr val="FF0000"/>
              </a:solidFill>
              <a:latin typeface="Meiryo UI" panose="020B0604030504040204" pitchFamily="50" charset="-128"/>
              <a:ea typeface="Meiryo UI" panose="020B0604030504040204" pitchFamily="50" charset="-128"/>
            </a:endParaRPr>
          </a:p>
          <a:p>
            <a:r>
              <a:rPr lang="ja-JP" altLang="en-US" sz="900" dirty="0">
                <a:solidFill>
                  <a:srgbClr val="FF0000"/>
                </a:solidFill>
                <a:latin typeface="Meiryo UI" panose="020B0604030504040204" pitchFamily="50" charset="-128"/>
                <a:ea typeface="Meiryo UI" panose="020B0604030504040204" pitchFamily="50" charset="-128"/>
              </a:rPr>
              <a:t>　・研修風景イメージ</a:t>
            </a:r>
            <a:endParaRPr lang="en-US" altLang="ja-JP" sz="900" dirty="0">
              <a:solidFill>
                <a:srgbClr val="FF0000"/>
              </a:solidFill>
              <a:latin typeface="Meiryo UI" panose="020B0604030504040204" pitchFamily="50" charset="-128"/>
              <a:ea typeface="Meiryo UI" panose="020B0604030504040204" pitchFamily="50" charset="-128"/>
            </a:endParaRPr>
          </a:p>
          <a:p>
            <a:r>
              <a:rPr lang="ja-JP" altLang="en-US" sz="900" dirty="0">
                <a:solidFill>
                  <a:srgbClr val="FF0000"/>
                </a:solidFill>
                <a:latin typeface="Meiryo UI" panose="020B0604030504040204" pitchFamily="50" charset="-128"/>
                <a:ea typeface="Meiryo UI" panose="020B0604030504040204" pitchFamily="50" charset="-128"/>
              </a:rPr>
              <a:t>　・事業実施体制　など</a:t>
            </a:r>
          </a:p>
        </p:txBody>
      </p:sp>
      <p:sp>
        <p:nvSpPr>
          <p:cNvPr id="11" name="正方形/長方形 10"/>
          <p:cNvSpPr/>
          <p:nvPr/>
        </p:nvSpPr>
        <p:spPr>
          <a:xfrm>
            <a:off x="4650582" y="838672"/>
            <a:ext cx="1933380" cy="312074"/>
          </a:xfrm>
          <a:prstGeom prst="rect">
            <a:avLst/>
          </a:prstGeom>
          <a:solidFill>
            <a:schemeClr val="bg1"/>
          </a:solidFill>
          <a:ln w="31750" cmpd="dbl">
            <a:solidFill>
              <a:srgbClr val="0070C0"/>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a:latin typeface="Meiryo UI" panose="020B0604030504040204" pitchFamily="50" charset="-128"/>
                <a:ea typeface="Meiryo UI" panose="020B0604030504040204" pitchFamily="50" charset="-128"/>
              </a:rPr>
              <a:t>研修内容</a:t>
            </a:r>
          </a:p>
        </p:txBody>
      </p:sp>
      <p:sp>
        <p:nvSpPr>
          <p:cNvPr id="14" name="正方形/長方形 13"/>
          <p:cNvSpPr/>
          <p:nvPr/>
        </p:nvSpPr>
        <p:spPr>
          <a:xfrm>
            <a:off x="271860" y="845089"/>
            <a:ext cx="1828703" cy="329510"/>
          </a:xfrm>
          <a:prstGeom prst="rect">
            <a:avLst/>
          </a:prstGeom>
          <a:solidFill>
            <a:schemeClr val="bg1"/>
          </a:solidFill>
          <a:ln w="31750" cmpd="dbl">
            <a:solidFill>
              <a:srgbClr val="0070C0"/>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a:latin typeface="Meiryo UI" panose="020B0604030504040204" pitchFamily="50" charset="-128"/>
                <a:ea typeface="Meiryo UI" panose="020B0604030504040204" pitchFamily="50" charset="-128"/>
              </a:rPr>
              <a:t>事業概要等</a:t>
            </a:r>
          </a:p>
        </p:txBody>
      </p:sp>
      <p:sp>
        <p:nvSpPr>
          <p:cNvPr id="15" name="正方形/長方形 14"/>
          <p:cNvSpPr/>
          <p:nvPr/>
        </p:nvSpPr>
        <p:spPr>
          <a:xfrm>
            <a:off x="4650582" y="4468600"/>
            <a:ext cx="1933380" cy="312074"/>
          </a:xfrm>
          <a:prstGeom prst="rect">
            <a:avLst/>
          </a:prstGeom>
          <a:solidFill>
            <a:schemeClr val="bg1"/>
          </a:solidFill>
          <a:ln w="31750" cmpd="dbl">
            <a:solidFill>
              <a:srgbClr val="0070C0"/>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a:latin typeface="Meiryo UI" panose="020B0604030504040204" pitchFamily="50" charset="-128"/>
                <a:ea typeface="Meiryo UI" panose="020B0604030504040204" pitchFamily="50" charset="-128"/>
              </a:rPr>
              <a:t>研修イメージ</a:t>
            </a:r>
          </a:p>
        </p:txBody>
      </p:sp>
      <p:sp>
        <p:nvSpPr>
          <p:cNvPr id="17" name="正方形/長方形 16"/>
          <p:cNvSpPr/>
          <p:nvPr/>
        </p:nvSpPr>
        <p:spPr>
          <a:xfrm>
            <a:off x="7406359" y="173909"/>
            <a:ext cx="1601811" cy="335926"/>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0" b="1">
                <a:solidFill>
                  <a:schemeClr val="tx1"/>
                </a:solidFill>
                <a:latin typeface="Meiryo UI" panose="020B0604030504040204" pitchFamily="50" charset="-128"/>
                <a:ea typeface="Meiryo UI" panose="020B0604030504040204" pitchFamily="50" charset="-128"/>
              </a:rPr>
              <a:t>様式２－Ａ</a:t>
            </a:r>
          </a:p>
        </p:txBody>
      </p:sp>
    </p:spTree>
    <p:extLst>
      <p:ext uri="{BB962C8B-B14F-4D97-AF65-F5344CB8AC3E}">
        <p14:creationId xmlns:p14="http://schemas.microsoft.com/office/powerpoint/2010/main" val="3524957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2CE5F-AE52-8BD8-9EC5-A099C662072D}"/>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8216EC0C-0FCD-1155-C666-8890C0F2756C}"/>
              </a:ext>
            </a:extLst>
          </p:cNvPr>
          <p:cNvSpPr/>
          <p:nvPr/>
        </p:nvSpPr>
        <p:spPr>
          <a:xfrm>
            <a:off x="86978" y="159203"/>
            <a:ext cx="7228222" cy="646331"/>
          </a:xfrm>
          <a:prstGeom prst="rect">
            <a:avLst/>
          </a:prstGeom>
        </p:spPr>
        <p:txBody>
          <a:bodyPr wrap="square">
            <a:spAutoFit/>
          </a:bodyPr>
          <a:lstStyle/>
          <a:p>
            <a:r>
              <a:rPr lang="ja-JP" altLang="en-US">
                <a:latin typeface="Meiryo UI" panose="020B0604030504040204" pitchFamily="50" charset="-128"/>
                <a:ea typeface="Meiryo UI" panose="020B0604030504040204" pitchFamily="50" charset="-128"/>
              </a:rPr>
              <a:t>テーマ名：</a:t>
            </a:r>
            <a:r>
              <a:rPr lang="ja-JP" altLang="en-US">
                <a:solidFill>
                  <a:srgbClr val="FF0000"/>
                </a:solidFill>
                <a:latin typeface="Meiryo UI" panose="020B0604030504040204" pitchFamily="50" charset="-128"/>
                <a:ea typeface="Meiryo UI" panose="020B0604030504040204" pitchFamily="50" charset="-128"/>
              </a:rPr>
              <a:t>●●</a:t>
            </a:r>
            <a:endParaRPr lang="en-US" altLang="ja-JP">
              <a:solidFill>
                <a:srgbClr val="FF0000"/>
              </a:solidFill>
              <a:latin typeface="Meiryo UI" panose="020B0604030504040204" pitchFamily="50" charset="-128"/>
              <a:ea typeface="Meiryo UI" panose="020B0604030504040204" pitchFamily="50" charset="-128"/>
            </a:endParaRPr>
          </a:p>
          <a:p>
            <a:r>
              <a:rPr lang="en-US" altLang="ja-JP">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団体名：</a:t>
            </a:r>
            <a:r>
              <a:rPr lang="ja-JP" altLang="en-US">
                <a:solidFill>
                  <a:srgbClr val="FF0000"/>
                </a:solidFill>
                <a:latin typeface="Meiryo UI" panose="020B0604030504040204" pitchFamily="50" charset="-128"/>
                <a:ea typeface="Meiryo UI" panose="020B0604030504040204" pitchFamily="50" charset="-128"/>
              </a:rPr>
              <a:t>●●</a:t>
            </a:r>
            <a:r>
              <a:rPr lang="en-US" altLang="ja-JP">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事業費：</a:t>
            </a:r>
            <a:r>
              <a:rPr lang="ja-JP" altLang="en-US">
                <a:solidFill>
                  <a:srgbClr val="FF0000"/>
                </a:solidFill>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千円</a:t>
            </a:r>
            <a:r>
              <a:rPr lang="en-US" altLang="ja-JP">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１人当たり単価：</a:t>
            </a:r>
            <a:r>
              <a:rPr lang="ja-JP" altLang="en-US">
                <a:solidFill>
                  <a:srgbClr val="FF0000"/>
                </a:solidFill>
                <a:latin typeface="Meiryo UI" panose="020B0604030504040204" pitchFamily="50" charset="-128"/>
                <a:ea typeface="Meiryo UI" panose="020B0604030504040204" pitchFamily="50" charset="-128"/>
              </a:rPr>
              <a:t>●●</a:t>
            </a:r>
            <a:r>
              <a:rPr lang="ja-JP" altLang="en-US">
                <a:latin typeface="Meiryo UI" panose="020B0604030504040204" pitchFamily="50" charset="-128"/>
                <a:ea typeface="Meiryo UI" panose="020B0604030504040204" pitchFamily="50" charset="-128"/>
              </a:rPr>
              <a:t>円</a:t>
            </a:r>
            <a:r>
              <a:rPr lang="en-US" altLang="ja-JP">
                <a:latin typeface="Meiryo UI" panose="020B0604030504040204" pitchFamily="50" charset="-128"/>
                <a:ea typeface="Meiryo UI" panose="020B0604030504040204" pitchFamily="50" charset="-128"/>
              </a:rPr>
              <a:t>)</a:t>
            </a:r>
          </a:p>
        </p:txBody>
      </p:sp>
      <p:sp>
        <p:nvSpPr>
          <p:cNvPr id="5" name="正方形/長方形 4">
            <a:extLst>
              <a:ext uri="{FF2B5EF4-FFF2-40B4-BE49-F238E27FC236}">
                <a16:creationId xmlns:a16="http://schemas.microsoft.com/office/drawing/2014/main" id="{0634A9D0-0415-1C59-62DA-292B6B0CC253}"/>
              </a:ext>
            </a:extLst>
          </p:cNvPr>
          <p:cNvSpPr/>
          <p:nvPr/>
        </p:nvSpPr>
        <p:spPr>
          <a:xfrm flipV="1">
            <a:off x="103912" y="743978"/>
            <a:ext cx="8904258" cy="59158"/>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7" name="角丸四角形 6">
            <a:extLst>
              <a:ext uri="{FF2B5EF4-FFF2-40B4-BE49-F238E27FC236}">
                <a16:creationId xmlns:a16="http://schemas.microsoft.com/office/drawing/2014/main" id="{24A416FB-B1D4-5E28-F560-54810F6A7B93}"/>
              </a:ext>
            </a:extLst>
          </p:cNvPr>
          <p:cNvSpPr/>
          <p:nvPr/>
        </p:nvSpPr>
        <p:spPr>
          <a:xfrm>
            <a:off x="152764" y="1174599"/>
            <a:ext cx="4340654" cy="5608587"/>
          </a:xfrm>
          <a:prstGeom prst="roundRect">
            <a:avLst/>
          </a:prstGeom>
          <a:gradFill>
            <a:gsLst>
              <a:gs pos="0">
                <a:schemeClr val="accent2">
                  <a:lumMod val="20000"/>
                  <a:lumOff val="80000"/>
                </a:schemeClr>
              </a:gs>
              <a:gs pos="100000">
                <a:schemeClr val="accent2">
                  <a:lumMod val="60000"/>
                  <a:lumOff val="40000"/>
                </a:schemeClr>
              </a:gs>
            </a:gsLst>
            <a:lin ang="5400000" scaled="1"/>
          </a:gra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事業概要</a:t>
            </a:r>
            <a:r>
              <a:rPr lang="en-US" altLang="ja-JP" sz="1400" dirty="0">
                <a:solidFill>
                  <a:schemeClr val="tx1"/>
                </a:solidFill>
                <a:latin typeface="Meiryo UI" panose="020B0604030504040204" pitchFamily="50" charset="-128"/>
                <a:ea typeface="Meiryo UI" panose="020B0604030504040204" pitchFamily="50" charset="-128"/>
              </a:rPr>
              <a:t>】</a:t>
            </a:r>
          </a:p>
          <a:p>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endParaRPr>
          </a:p>
          <a:p>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業界等の課題・目指すべき人材像</a:t>
            </a:r>
            <a:r>
              <a:rPr lang="en-US" altLang="ja-JP" sz="1400" dirty="0">
                <a:solidFill>
                  <a:schemeClr val="tx1"/>
                </a:solidFill>
                <a:latin typeface="Meiryo UI" panose="020B0604030504040204" pitchFamily="50" charset="-128"/>
                <a:ea typeface="Meiryo UI" panose="020B0604030504040204" pitchFamily="50" charset="-128"/>
              </a:rPr>
              <a:t>】</a:t>
            </a:r>
          </a:p>
          <a:p>
            <a:r>
              <a:rPr lang="ja-JP" altLang="en-US" sz="900" dirty="0">
                <a:solidFill>
                  <a:srgbClr val="FF0000"/>
                </a:solidFill>
                <a:latin typeface="Meiryo UI" panose="020B0604030504040204" pitchFamily="50" charset="-128"/>
                <a:ea typeface="Meiryo UI" panose="020B0604030504040204" pitchFamily="50" charset="-128"/>
              </a:rPr>
              <a:t>・対象とする業界の特定（業界団体の加盟企業等、研修ターゲットとする県内企業群の数）：○業界○社</a:t>
            </a:r>
          </a:p>
          <a:p>
            <a:r>
              <a:rPr lang="ja-JP" altLang="en-US" sz="900" dirty="0">
                <a:solidFill>
                  <a:srgbClr val="FF0000"/>
                </a:solidFill>
                <a:latin typeface="Meiryo UI" panose="020B0604030504040204" pitchFamily="50" charset="-128"/>
                <a:ea typeface="Meiryo UI" panose="020B0604030504040204" pitchFamily="50" charset="-128"/>
              </a:rPr>
              <a:t>・対象業界の現時点の労働生産性：○万円</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人</a:t>
            </a:r>
          </a:p>
          <a:p>
            <a:r>
              <a:rPr lang="ja-JP" altLang="en-US" sz="900" dirty="0">
                <a:solidFill>
                  <a:srgbClr val="FF0000"/>
                </a:solidFill>
                <a:latin typeface="Meiryo UI" panose="020B0604030504040204" pitchFamily="50" charset="-128"/>
                <a:ea typeface="Meiryo UI" panose="020B0604030504040204" pitchFamily="50" charset="-128"/>
              </a:rPr>
              <a:t>・労働生産性を向上させるために</a:t>
            </a:r>
            <a:endParaRPr lang="en-US" altLang="ja-JP" sz="900" dirty="0">
              <a:solidFill>
                <a:srgbClr val="FF0000"/>
              </a:solidFill>
              <a:latin typeface="Meiryo UI" panose="020B0604030504040204" pitchFamily="50" charset="-128"/>
              <a:ea typeface="Meiryo UI" panose="020B0604030504040204" pitchFamily="50" charset="-128"/>
            </a:endParaRPr>
          </a:p>
          <a:p>
            <a:r>
              <a:rPr lang="ja-JP" altLang="en-US" sz="900" dirty="0">
                <a:solidFill>
                  <a:srgbClr val="FF0000"/>
                </a:solidFill>
                <a:latin typeface="Meiryo UI" panose="020B0604030504040204" pitchFamily="50" charset="-128"/>
                <a:ea typeface="Meiryo UI" panose="020B0604030504040204" pitchFamily="50" charset="-128"/>
              </a:rPr>
              <a:t>・課題解決のために必要な育成人数など以下の観点①～③の</a:t>
            </a:r>
            <a:r>
              <a:rPr lang="en-US" altLang="ja-JP" sz="900" dirty="0">
                <a:solidFill>
                  <a:srgbClr val="FF0000"/>
                </a:solidFill>
                <a:latin typeface="Meiryo UI" panose="020B0604030504040204" pitchFamily="50" charset="-128"/>
                <a:ea typeface="Meiryo UI" panose="020B0604030504040204" pitchFamily="50" charset="-128"/>
              </a:rPr>
              <a:t>KPI</a:t>
            </a:r>
            <a:r>
              <a:rPr lang="ja-JP" altLang="en-US" sz="900" dirty="0">
                <a:solidFill>
                  <a:srgbClr val="FF0000"/>
                </a:solidFill>
                <a:latin typeface="Meiryo UI" panose="020B0604030504040204" pitchFamily="50" charset="-128"/>
                <a:ea typeface="Meiryo UI" panose="020B0604030504040204" pitchFamily="50" charset="-128"/>
              </a:rPr>
              <a:t>設定：</a:t>
            </a:r>
          </a:p>
          <a:p>
            <a:r>
              <a:rPr lang="ja-JP" altLang="en-US" sz="900" dirty="0">
                <a:solidFill>
                  <a:srgbClr val="FF0000"/>
                </a:solidFill>
                <a:latin typeface="Meiryo UI" panose="020B0604030504040204" pitchFamily="50" charset="-128"/>
                <a:ea typeface="Meiryo UI" panose="020B0604030504040204" pitchFamily="50" charset="-128"/>
              </a:rPr>
              <a:t>　</a:t>
            </a:r>
            <a:r>
              <a:rPr lang="en-US" altLang="ja-JP" sz="900" dirty="0">
                <a:solidFill>
                  <a:srgbClr val="FF0000"/>
                </a:solidFill>
                <a:latin typeface="Meiryo UI" panose="020B0604030504040204" pitchFamily="50" charset="-128"/>
                <a:ea typeface="Meiryo UI" panose="020B0604030504040204" pitchFamily="50" charset="-128"/>
              </a:rPr>
              <a:t>KPI①</a:t>
            </a:r>
            <a:r>
              <a:rPr lang="ja-JP" altLang="en-US" sz="900" dirty="0">
                <a:solidFill>
                  <a:srgbClr val="FF0000"/>
                </a:solidFill>
                <a:latin typeface="Meiryo UI" panose="020B0604030504040204" pitchFamily="50" charset="-128"/>
                <a:ea typeface="Meiryo UI" panose="020B0604030504040204" pitchFamily="50" charset="-128"/>
              </a:rPr>
              <a:t>（研修により得られるスキル等を測る指標 ）：</a:t>
            </a:r>
          </a:p>
          <a:p>
            <a:r>
              <a:rPr lang="ja-JP" altLang="en-US" sz="900" dirty="0">
                <a:solidFill>
                  <a:srgbClr val="FF0000"/>
                </a:solidFill>
                <a:latin typeface="Meiryo UI" panose="020B0604030504040204" pitchFamily="50" charset="-128"/>
                <a:ea typeface="Meiryo UI" panose="020B0604030504040204" pitchFamily="50" charset="-128"/>
              </a:rPr>
              <a:t>　</a:t>
            </a:r>
            <a:r>
              <a:rPr lang="en-US" altLang="ja-JP" sz="900" dirty="0">
                <a:solidFill>
                  <a:srgbClr val="FF0000"/>
                </a:solidFill>
                <a:latin typeface="Meiryo UI" panose="020B0604030504040204" pitchFamily="50" charset="-128"/>
                <a:ea typeface="Meiryo UI" panose="020B0604030504040204" pitchFamily="50" charset="-128"/>
              </a:rPr>
              <a:t>KPI②</a:t>
            </a:r>
            <a:r>
              <a:rPr lang="ja-JP" altLang="en-US" sz="900" dirty="0">
                <a:solidFill>
                  <a:srgbClr val="FF0000"/>
                </a:solidFill>
                <a:latin typeface="Meiryo UI" panose="020B0604030504040204" pitchFamily="50" charset="-128"/>
                <a:ea typeface="Meiryo UI" panose="020B0604030504040204" pitchFamily="50" charset="-128"/>
              </a:rPr>
              <a:t>（研修参加者の所属企業等の生産性向上につながる指標）：</a:t>
            </a:r>
          </a:p>
          <a:p>
            <a:r>
              <a:rPr lang="ja-JP" altLang="en-US" sz="900" dirty="0">
                <a:solidFill>
                  <a:srgbClr val="FF0000"/>
                </a:solidFill>
                <a:latin typeface="Meiryo UI" panose="020B0604030504040204" pitchFamily="50" charset="-128"/>
                <a:ea typeface="Meiryo UI" panose="020B0604030504040204" pitchFamily="50" charset="-128"/>
              </a:rPr>
              <a:t>　</a:t>
            </a:r>
            <a:r>
              <a:rPr lang="en-US" altLang="ja-JP" sz="900" dirty="0">
                <a:solidFill>
                  <a:srgbClr val="FF0000"/>
                </a:solidFill>
                <a:latin typeface="Meiryo UI" panose="020B0604030504040204" pitchFamily="50" charset="-128"/>
                <a:ea typeface="Meiryo UI" panose="020B0604030504040204" pitchFamily="50" charset="-128"/>
              </a:rPr>
              <a:t>KPI③</a:t>
            </a:r>
            <a:r>
              <a:rPr lang="ja-JP" altLang="en-US" sz="900" dirty="0">
                <a:solidFill>
                  <a:srgbClr val="FF0000"/>
                </a:solidFill>
                <a:latin typeface="Meiryo UI" panose="020B0604030504040204" pitchFamily="50" charset="-128"/>
                <a:ea typeface="Meiryo UI" panose="020B0604030504040204" pitchFamily="50" charset="-128"/>
              </a:rPr>
              <a:t>（業界として必要な育成人数）：</a:t>
            </a:r>
          </a:p>
          <a:p>
            <a:endParaRPr lang="en-US" altLang="ja-JP" sz="900" dirty="0">
              <a:solidFill>
                <a:schemeClr val="tx1"/>
              </a:solidFill>
              <a:latin typeface="Meiryo UI" panose="020B0604030504040204" pitchFamily="50" charset="-128"/>
              <a:ea typeface="Meiryo UI" panose="020B0604030504040204" pitchFamily="50" charset="-128"/>
            </a:endParaRPr>
          </a:p>
          <a:p>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出口戦略にかかる方策</a:t>
            </a:r>
            <a:r>
              <a:rPr lang="en-US" altLang="ja-JP" sz="1400" dirty="0">
                <a:solidFill>
                  <a:schemeClr val="tx1"/>
                </a:solidFill>
                <a:latin typeface="Meiryo UI" panose="020B0604030504040204" pitchFamily="50" charset="-128"/>
                <a:ea typeface="Meiryo UI" panose="020B0604030504040204" pitchFamily="50" charset="-128"/>
              </a:rPr>
              <a:t>】</a:t>
            </a:r>
            <a:endParaRPr lang="ja-JP" altLang="en-US" sz="1400" dirty="0">
              <a:solidFill>
                <a:schemeClr val="tx1"/>
              </a:solidFill>
              <a:latin typeface="Meiryo UI" panose="020B0604030504040204" pitchFamily="50" charset="-128"/>
              <a:ea typeface="Meiryo UI" panose="020B0604030504040204" pitchFamily="50" charset="-128"/>
            </a:endParaRPr>
          </a:p>
          <a:p>
            <a:r>
              <a:rPr lang="ja-JP" altLang="en-US" sz="900">
                <a:solidFill>
                  <a:srgbClr val="FF0000"/>
                </a:solidFill>
                <a:latin typeface="Meiryo UI" panose="020B0604030504040204" pitchFamily="50" charset="-128"/>
                <a:ea typeface="Meiryo UI" panose="020B0604030504040204" pitchFamily="50" charset="-128"/>
              </a:rPr>
              <a:t>研修で得た技能を就労・所得向上や県外・海外移出にどのような形でつなげられるかを明確に記載すること</a:t>
            </a:r>
            <a:endParaRPr lang="en-US" altLang="ja-JP" sz="900" dirty="0">
              <a:solidFill>
                <a:srgbClr val="FF0000"/>
              </a:solidFill>
              <a:latin typeface="Meiryo UI" panose="020B0604030504040204" pitchFamily="50" charset="-128"/>
              <a:ea typeface="Meiryo UI" panose="020B0604030504040204" pitchFamily="50" charset="-128"/>
            </a:endParaRPr>
          </a:p>
          <a:p>
            <a:endParaRPr lang="en-US" altLang="ja-JP" sz="900" dirty="0">
              <a:solidFill>
                <a:srgbClr val="FF0000"/>
              </a:solidFill>
              <a:latin typeface="Meiryo UI" panose="020B0604030504040204" pitchFamily="50" charset="-128"/>
              <a:ea typeface="Meiryo UI" panose="020B0604030504040204" pitchFamily="50" charset="-128"/>
            </a:endParaRPr>
          </a:p>
          <a:p>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過年度採択事業者については、研修受講者に対する成果（研修直後及びわかる範囲内での現状）も記載すること。</a:t>
            </a:r>
          </a:p>
        </p:txBody>
      </p:sp>
      <p:sp>
        <p:nvSpPr>
          <p:cNvPr id="8" name="角丸四角形 7">
            <a:extLst>
              <a:ext uri="{FF2B5EF4-FFF2-40B4-BE49-F238E27FC236}">
                <a16:creationId xmlns:a16="http://schemas.microsoft.com/office/drawing/2014/main" id="{AB0199A9-B3B0-D2F6-8968-E1D93CB67D71}"/>
              </a:ext>
            </a:extLst>
          </p:cNvPr>
          <p:cNvSpPr/>
          <p:nvPr/>
        </p:nvSpPr>
        <p:spPr>
          <a:xfrm>
            <a:off x="4650582" y="1174599"/>
            <a:ext cx="4340654" cy="3224873"/>
          </a:xfrm>
          <a:prstGeom prst="roundRect">
            <a:avLst/>
          </a:prstGeom>
          <a:gradFill>
            <a:gsLst>
              <a:gs pos="0">
                <a:schemeClr val="accent2">
                  <a:lumMod val="20000"/>
                  <a:lumOff val="80000"/>
                </a:schemeClr>
              </a:gs>
              <a:gs pos="100000">
                <a:schemeClr val="accent2">
                  <a:lumMod val="60000"/>
                  <a:lumOff val="40000"/>
                </a:schemeClr>
              </a:gs>
            </a:gsLst>
            <a:lin ang="5400000" scaled="1"/>
          </a:gra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350">
                <a:solidFill>
                  <a:schemeClr val="tx1"/>
                </a:solidFill>
                <a:latin typeface="Meiryo UI" panose="020B0604030504040204" pitchFamily="50" charset="-128"/>
                <a:ea typeface="Meiryo UI" panose="020B0604030504040204" pitchFamily="50" charset="-128"/>
              </a:rPr>
              <a:t>【</a:t>
            </a:r>
            <a:r>
              <a:rPr lang="ja-JP" altLang="en-US" sz="1350">
                <a:solidFill>
                  <a:schemeClr val="tx1"/>
                </a:solidFill>
                <a:latin typeface="Meiryo UI" panose="020B0604030504040204" pitchFamily="50" charset="-128"/>
                <a:ea typeface="Meiryo UI" panose="020B0604030504040204" pitchFamily="50" charset="-128"/>
              </a:rPr>
              <a:t>カリキュラム内容をなどを記載</a:t>
            </a:r>
            <a:r>
              <a:rPr lang="en-US" altLang="ja-JP" sz="1350">
                <a:solidFill>
                  <a:schemeClr val="tx1"/>
                </a:solidFill>
                <a:latin typeface="Meiryo UI" panose="020B0604030504040204" pitchFamily="50" charset="-128"/>
                <a:ea typeface="Meiryo UI" panose="020B0604030504040204" pitchFamily="50" charset="-128"/>
              </a:rPr>
              <a:t>】</a:t>
            </a:r>
          </a:p>
          <a:p>
            <a:r>
              <a:rPr lang="ja-JP" altLang="en-US" sz="900">
                <a:solidFill>
                  <a:srgbClr val="FF0000"/>
                </a:solidFill>
                <a:latin typeface="Meiryo UI" panose="020B0604030504040204" pitchFamily="50" charset="-128"/>
                <a:ea typeface="Meiryo UI" panose="020B0604030504040204" pitchFamily="50" charset="-128"/>
              </a:rPr>
              <a:t>・研修カリキュラム・スケジュール（案）</a:t>
            </a:r>
          </a:p>
          <a:p>
            <a:r>
              <a:rPr lang="en-US" altLang="ja-JP" sz="900">
                <a:solidFill>
                  <a:srgbClr val="FF0000"/>
                </a:solidFill>
                <a:latin typeface="Meiryo UI" panose="020B0604030504040204" pitchFamily="50" charset="-128"/>
                <a:ea typeface="Meiryo UI" panose="020B0604030504040204" pitchFamily="50" charset="-128"/>
              </a:rPr>
              <a:t>※</a:t>
            </a:r>
            <a:r>
              <a:rPr lang="ja-JP" altLang="en-US" sz="900">
                <a:solidFill>
                  <a:srgbClr val="FF0000"/>
                </a:solidFill>
                <a:latin typeface="Meiryo UI" panose="020B0604030504040204" pitchFamily="50" charset="-128"/>
                <a:ea typeface="Meiryo UI" panose="020B0604030504040204" pitchFamily="50" charset="-128"/>
              </a:rPr>
              <a:t>総時間数（○時間</a:t>
            </a:r>
            <a:r>
              <a:rPr lang="en-US" altLang="ja-JP" sz="900">
                <a:solidFill>
                  <a:srgbClr val="FF0000"/>
                </a:solidFill>
                <a:latin typeface="Meiryo UI" panose="020B0604030504040204" pitchFamily="50" charset="-128"/>
                <a:ea typeface="Meiryo UI" panose="020B0604030504040204" pitchFamily="50" charset="-128"/>
              </a:rPr>
              <a:t>×○</a:t>
            </a:r>
            <a:r>
              <a:rPr lang="ja-JP" altLang="en-US" sz="900">
                <a:solidFill>
                  <a:srgbClr val="FF0000"/>
                </a:solidFill>
                <a:latin typeface="Meiryo UI" panose="020B0604030504040204" pitchFamily="50" charset="-128"/>
                <a:ea typeface="Meiryo UI" panose="020B0604030504040204" pitchFamily="50" charset="-128"/>
              </a:rPr>
              <a:t>回実施）も記載すること</a:t>
            </a:r>
          </a:p>
          <a:p>
            <a:r>
              <a:rPr lang="ja-JP" altLang="en-US" sz="900">
                <a:solidFill>
                  <a:srgbClr val="FF0000"/>
                </a:solidFill>
                <a:latin typeface="Meiryo UI" panose="020B0604030504040204" pitchFamily="50" charset="-128"/>
                <a:ea typeface="Meiryo UI" panose="020B0604030504040204" pitchFamily="50" charset="-128"/>
              </a:rPr>
              <a:t>・研修受講生想定人数　など</a:t>
            </a:r>
          </a:p>
          <a:p>
            <a:pPr algn="ctr"/>
            <a:endParaRPr lang="en-US" altLang="ja-JP" sz="1350">
              <a:solidFill>
                <a:schemeClr val="tx1"/>
              </a:solidFill>
              <a:latin typeface="Meiryo UI" panose="020B0604030504040204" pitchFamily="50" charset="-128"/>
              <a:ea typeface="Meiryo UI" panose="020B0604030504040204" pitchFamily="50" charset="-128"/>
            </a:endParaRPr>
          </a:p>
        </p:txBody>
      </p:sp>
      <p:sp>
        <p:nvSpPr>
          <p:cNvPr id="9" name="角丸四角形 8">
            <a:extLst>
              <a:ext uri="{FF2B5EF4-FFF2-40B4-BE49-F238E27FC236}">
                <a16:creationId xmlns:a16="http://schemas.microsoft.com/office/drawing/2014/main" id="{C7D693E3-D6DF-194C-58A8-8B801AA899D1}"/>
              </a:ext>
            </a:extLst>
          </p:cNvPr>
          <p:cNvSpPr/>
          <p:nvPr/>
        </p:nvSpPr>
        <p:spPr>
          <a:xfrm>
            <a:off x="4650582" y="4806552"/>
            <a:ext cx="4340654" cy="1976635"/>
          </a:xfrm>
          <a:prstGeom prst="roundRect">
            <a:avLst/>
          </a:prstGeom>
          <a:solidFill>
            <a:schemeClr val="bg1"/>
          </a:solidFill>
          <a:ln>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rgbClr val="FF0000"/>
                </a:solidFill>
                <a:latin typeface="Meiryo UI" panose="020B0604030504040204" pitchFamily="50" charset="-128"/>
                <a:ea typeface="Meiryo UI" panose="020B0604030504040204" pitchFamily="50" charset="-128"/>
              </a:rPr>
              <a:t>　・成果物イメージ</a:t>
            </a:r>
            <a:endParaRPr lang="en-US" altLang="ja-JP" sz="900" dirty="0">
              <a:solidFill>
                <a:srgbClr val="FF0000"/>
              </a:solidFill>
              <a:latin typeface="Meiryo UI" panose="020B0604030504040204" pitchFamily="50" charset="-128"/>
              <a:ea typeface="Meiryo UI" panose="020B0604030504040204" pitchFamily="50" charset="-128"/>
            </a:endParaRPr>
          </a:p>
          <a:p>
            <a:r>
              <a:rPr lang="ja-JP" altLang="en-US" sz="900">
                <a:solidFill>
                  <a:srgbClr val="FF0000"/>
                </a:solidFill>
                <a:latin typeface="Meiryo UI" panose="020B0604030504040204" pitchFamily="50" charset="-128"/>
                <a:ea typeface="Meiryo UI" panose="020B0604030504040204" pitchFamily="50" charset="-128"/>
              </a:rPr>
              <a:t>　・研修風景イメージ</a:t>
            </a:r>
            <a:endParaRPr lang="en-US" altLang="ja-JP" sz="900">
              <a:solidFill>
                <a:srgbClr val="FF0000"/>
              </a:solidFill>
              <a:latin typeface="Meiryo UI" panose="020B0604030504040204" pitchFamily="50" charset="-128"/>
              <a:ea typeface="Meiryo UI" panose="020B0604030504040204" pitchFamily="50" charset="-128"/>
            </a:endParaRPr>
          </a:p>
          <a:p>
            <a:r>
              <a:rPr lang="ja-JP" altLang="en-US" sz="900" dirty="0">
                <a:solidFill>
                  <a:srgbClr val="FF0000"/>
                </a:solidFill>
                <a:latin typeface="Meiryo UI" panose="020B0604030504040204" pitchFamily="50" charset="-128"/>
                <a:ea typeface="Meiryo UI" panose="020B0604030504040204" pitchFamily="50" charset="-128"/>
              </a:rPr>
              <a:t>　・事業実施体制　など</a:t>
            </a:r>
          </a:p>
        </p:txBody>
      </p:sp>
      <p:sp>
        <p:nvSpPr>
          <p:cNvPr id="11" name="正方形/長方形 10">
            <a:extLst>
              <a:ext uri="{FF2B5EF4-FFF2-40B4-BE49-F238E27FC236}">
                <a16:creationId xmlns:a16="http://schemas.microsoft.com/office/drawing/2014/main" id="{0387214D-FA9F-8127-9873-3837BAA4158D}"/>
              </a:ext>
            </a:extLst>
          </p:cNvPr>
          <p:cNvSpPr/>
          <p:nvPr/>
        </p:nvSpPr>
        <p:spPr>
          <a:xfrm>
            <a:off x="4650582" y="838672"/>
            <a:ext cx="1933380" cy="312074"/>
          </a:xfrm>
          <a:prstGeom prst="rect">
            <a:avLst/>
          </a:prstGeom>
          <a:solidFill>
            <a:schemeClr val="bg1"/>
          </a:solidFill>
          <a:ln w="31750" cmpd="dbl">
            <a:solidFill>
              <a:srgbClr val="0070C0"/>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a:latin typeface="Meiryo UI" panose="020B0604030504040204" pitchFamily="50" charset="-128"/>
                <a:ea typeface="Meiryo UI" panose="020B0604030504040204" pitchFamily="50" charset="-128"/>
              </a:rPr>
              <a:t>研修内容</a:t>
            </a:r>
          </a:p>
        </p:txBody>
      </p:sp>
      <p:sp>
        <p:nvSpPr>
          <p:cNvPr id="14" name="正方形/長方形 13">
            <a:extLst>
              <a:ext uri="{FF2B5EF4-FFF2-40B4-BE49-F238E27FC236}">
                <a16:creationId xmlns:a16="http://schemas.microsoft.com/office/drawing/2014/main" id="{0A0BA061-D9D6-63ED-7B7D-CB2D4825AA56}"/>
              </a:ext>
            </a:extLst>
          </p:cNvPr>
          <p:cNvSpPr/>
          <p:nvPr/>
        </p:nvSpPr>
        <p:spPr>
          <a:xfrm>
            <a:off x="271860" y="845089"/>
            <a:ext cx="1828703" cy="329510"/>
          </a:xfrm>
          <a:prstGeom prst="rect">
            <a:avLst/>
          </a:prstGeom>
          <a:solidFill>
            <a:schemeClr val="bg1"/>
          </a:solidFill>
          <a:ln w="31750" cmpd="dbl">
            <a:solidFill>
              <a:srgbClr val="0070C0"/>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a:latin typeface="Meiryo UI" panose="020B0604030504040204" pitchFamily="50" charset="-128"/>
                <a:ea typeface="Meiryo UI" panose="020B0604030504040204" pitchFamily="50" charset="-128"/>
              </a:rPr>
              <a:t>事業概要等</a:t>
            </a:r>
          </a:p>
        </p:txBody>
      </p:sp>
      <p:sp>
        <p:nvSpPr>
          <p:cNvPr id="15" name="正方形/長方形 14">
            <a:extLst>
              <a:ext uri="{FF2B5EF4-FFF2-40B4-BE49-F238E27FC236}">
                <a16:creationId xmlns:a16="http://schemas.microsoft.com/office/drawing/2014/main" id="{75FAEFB9-B1B0-6634-D981-BF1FDC83F7F8}"/>
              </a:ext>
            </a:extLst>
          </p:cNvPr>
          <p:cNvSpPr/>
          <p:nvPr/>
        </p:nvSpPr>
        <p:spPr>
          <a:xfrm>
            <a:off x="4650582" y="4468600"/>
            <a:ext cx="1933380" cy="312074"/>
          </a:xfrm>
          <a:prstGeom prst="rect">
            <a:avLst/>
          </a:prstGeom>
          <a:solidFill>
            <a:schemeClr val="bg1"/>
          </a:solidFill>
          <a:ln w="31750" cmpd="dbl">
            <a:solidFill>
              <a:srgbClr val="0070C0"/>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a:latin typeface="Meiryo UI" panose="020B0604030504040204" pitchFamily="50" charset="-128"/>
                <a:ea typeface="Meiryo UI" panose="020B0604030504040204" pitchFamily="50" charset="-128"/>
              </a:rPr>
              <a:t>研修イメージ</a:t>
            </a:r>
          </a:p>
        </p:txBody>
      </p:sp>
      <p:sp>
        <p:nvSpPr>
          <p:cNvPr id="17" name="正方形/長方形 16">
            <a:extLst>
              <a:ext uri="{FF2B5EF4-FFF2-40B4-BE49-F238E27FC236}">
                <a16:creationId xmlns:a16="http://schemas.microsoft.com/office/drawing/2014/main" id="{84185BFE-D807-2323-AEFA-D59B8EBA75BE}"/>
              </a:ext>
            </a:extLst>
          </p:cNvPr>
          <p:cNvSpPr/>
          <p:nvPr/>
        </p:nvSpPr>
        <p:spPr>
          <a:xfrm>
            <a:off x="7406359" y="173909"/>
            <a:ext cx="1601811" cy="335926"/>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0" b="1">
                <a:solidFill>
                  <a:schemeClr val="tx1"/>
                </a:solidFill>
                <a:latin typeface="Meiryo UI" panose="020B0604030504040204" pitchFamily="50" charset="-128"/>
                <a:ea typeface="Meiryo UI" panose="020B0604030504040204" pitchFamily="50" charset="-128"/>
              </a:rPr>
              <a:t>様式２－Ｂ</a:t>
            </a:r>
          </a:p>
        </p:txBody>
      </p:sp>
    </p:spTree>
    <p:extLst>
      <p:ext uri="{BB962C8B-B14F-4D97-AF65-F5344CB8AC3E}">
        <p14:creationId xmlns:p14="http://schemas.microsoft.com/office/powerpoint/2010/main" val="2104545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86978" y="662123"/>
            <a:ext cx="8892430" cy="369332"/>
          </a:xfrm>
          <a:prstGeom prst="rect">
            <a:avLst/>
          </a:prstGeom>
        </p:spPr>
        <p:txBody>
          <a:bodyPr wrap="square">
            <a:spAutoFit/>
          </a:bodyPr>
          <a:lstStyle/>
          <a:p>
            <a:pPr marL="285750" indent="-285750">
              <a:buFont typeface="Wingdings" panose="05000000000000000000" pitchFamily="2" charset="2"/>
              <a:buChar char="Ø"/>
            </a:pPr>
            <a:endParaRPr lang="en-US" altLang="ja-JP">
              <a:latin typeface="Meiryo UI" panose="020B0604030504040204" pitchFamily="50" charset="-128"/>
              <a:ea typeface="Meiryo UI" panose="020B0604030504040204" pitchFamily="50" charset="-128"/>
            </a:endParaRPr>
          </a:p>
        </p:txBody>
      </p:sp>
      <p:sp>
        <p:nvSpPr>
          <p:cNvPr id="4" name="正方形/長方形 3"/>
          <p:cNvSpPr/>
          <p:nvPr/>
        </p:nvSpPr>
        <p:spPr>
          <a:xfrm>
            <a:off x="86978" y="195779"/>
            <a:ext cx="8892430" cy="369332"/>
          </a:xfrm>
          <a:prstGeom prst="rect">
            <a:avLst/>
          </a:prstGeom>
        </p:spPr>
        <p:txBody>
          <a:bodyPr wrap="square">
            <a:spAutoFit/>
          </a:bodyPr>
          <a:lstStyle/>
          <a:p>
            <a:pPr algn="ctr"/>
            <a:r>
              <a:rPr lang="ja-JP" altLang="en-US">
                <a:latin typeface="Meiryo UI" panose="020B0604030504040204" pitchFamily="50" charset="-128"/>
                <a:ea typeface="Meiryo UI" panose="020B0604030504040204" pitchFamily="50" charset="-128"/>
              </a:rPr>
              <a:t>～様式２作成に当たっての留意事項～</a:t>
            </a:r>
            <a:endParaRPr lang="en-US" altLang="ja-JP">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847963CA-39FE-8CA9-5DF3-19127C395739}"/>
              </a:ext>
            </a:extLst>
          </p:cNvPr>
          <p:cNvSpPr txBox="1"/>
          <p:nvPr/>
        </p:nvSpPr>
        <p:spPr>
          <a:xfrm>
            <a:off x="242207" y="798440"/>
            <a:ext cx="8814815" cy="5078313"/>
          </a:xfrm>
          <a:prstGeom prst="rect">
            <a:avLst/>
          </a:prstGeom>
          <a:noFill/>
        </p:spPr>
        <p:txBody>
          <a:bodyPr wrap="square">
            <a:spAutoFit/>
          </a:bodyPr>
          <a:lstStyle/>
          <a:p>
            <a:r>
              <a:rPr lang="ja-JP" altLang="en-US" sz="900"/>
              <a:t>〇マイクロソフトパワーポイント　１ページで作成すること。</a:t>
            </a:r>
          </a:p>
          <a:p>
            <a:r>
              <a:rPr lang="ja-JP" altLang="en-US" sz="900"/>
              <a:t>〇各項目について、赤字の内容を踏まえ記載すること（図解も可能）。</a:t>
            </a:r>
            <a:r>
              <a:rPr lang="en-US" altLang="ja-JP" sz="900">
                <a:solidFill>
                  <a:srgbClr val="FF0000"/>
                </a:solidFill>
              </a:rPr>
              <a:t>※</a:t>
            </a:r>
            <a:r>
              <a:rPr lang="ja-JP" altLang="en-US" sz="900">
                <a:solidFill>
                  <a:srgbClr val="FF0000"/>
                </a:solidFill>
              </a:rPr>
              <a:t>赤字は削除してください</a:t>
            </a:r>
            <a:endParaRPr lang="en-US" altLang="ja-JP" sz="900">
              <a:solidFill>
                <a:srgbClr val="FF0000"/>
              </a:solidFill>
            </a:endParaRPr>
          </a:p>
          <a:p>
            <a:r>
              <a:rPr lang="ja-JP" altLang="en-US" sz="900"/>
              <a:t>〇過年度受託事業者については過年度事業の研修自立化状況や成果も明確に記載すること。加えて、過年度事業と同等の研修内容が含まれないことを明確化すること。</a:t>
            </a:r>
          </a:p>
          <a:p>
            <a:endParaRPr lang="ja-JP" altLang="en-US" sz="900"/>
          </a:p>
          <a:p>
            <a:r>
              <a:rPr lang="ja-JP" altLang="en-US" sz="900"/>
              <a:t>＜</a:t>
            </a:r>
            <a:r>
              <a:rPr lang="en-US" altLang="ja-JP" sz="900"/>
              <a:t>【</a:t>
            </a:r>
            <a:r>
              <a:rPr lang="ja-JP" altLang="en-US" sz="900"/>
              <a:t>業界等の課題・目指すべき人材像</a:t>
            </a:r>
            <a:r>
              <a:rPr lang="en-US" altLang="ja-JP" sz="900"/>
              <a:t>】</a:t>
            </a:r>
            <a:r>
              <a:rPr lang="ja-JP" altLang="en-US" sz="900"/>
              <a:t>の記載例＞</a:t>
            </a:r>
          </a:p>
          <a:p>
            <a:r>
              <a:rPr lang="ja-JP" altLang="en-US" sz="900"/>
              <a:t>記載例①（個別業界）</a:t>
            </a:r>
          </a:p>
          <a:p>
            <a:r>
              <a:rPr lang="ja-JP" altLang="en-US" sz="900"/>
              <a:t>・対象とする業界：ホテル業界（団体加盟企業数：約</a:t>
            </a:r>
            <a:r>
              <a:rPr lang="en-US" altLang="ja-JP" sz="900"/>
              <a:t>100</a:t>
            </a:r>
            <a:r>
              <a:rPr lang="ja-JP" altLang="en-US" sz="900"/>
              <a:t>社）</a:t>
            </a:r>
          </a:p>
          <a:p>
            <a:r>
              <a:rPr lang="ja-JP" altLang="en-US" sz="900"/>
              <a:t>・対象業界の労働生産性：加盟企業平均●万円</a:t>
            </a:r>
            <a:r>
              <a:rPr lang="en-US" altLang="ja-JP" sz="900"/>
              <a:t>/</a:t>
            </a:r>
            <a:r>
              <a:rPr lang="ja-JP" altLang="en-US" sz="900"/>
              <a:t>人（宿泊業の全国平均：</a:t>
            </a:r>
            <a:r>
              <a:rPr lang="en-US" altLang="ja-JP" sz="900"/>
              <a:t>340</a:t>
            </a:r>
            <a:r>
              <a:rPr lang="ja-JP" altLang="en-US" sz="900"/>
              <a:t>万円</a:t>
            </a:r>
            <a:r>
              <a:rPr lang="en-US" altLang="ja-JP" sz="900"/>
              <a:t>/</a:t>
            </a:r>
            <a:r>
              <a:rPr lang="ja-JP" altLang="en-US" sz="900"/>
              <a:t>人）</a:t>
            </a:r>
            <a:r>
              <a:rPr lang="en-US" altLang="ja-JP" sz="900"/>
              <a:t>※</a:t>
            </a:r>
            <a:r>
              <a:rPr lang="ja-JP" altLang="en-US" sz="900"/>
              <a:t>典拠：</a:t>
            </a:r>
            <a:r>
              <a:rPr lang="en-US" altLang="ja-JP" sz="900"/>
              <a:t>RESAS 2016</a:t>
            </a:r>
            <a:r>
              <a:rPr lang="ja-JP" altLang="en-US" sz="900"/>
              <a:t>年実績</a:t>
            </a:r>
          </a:p>
          <a:p>
            <a:r>
              <a:rPr lang="ja-JP" altLang="en-US" sz="900"/>
              <a:t>・課題および目標：人手不足が労働生産性の阻害要因であり課題。</a:t>
            </a:r>
            <a:r>
              <a:rPr lang="en-US" altLang="ja-JP" sz="900"/>
              <a:t>DX</a:t>
            </a:r>
            <a:r>
              <a:rPr lang="ja-JP" altLang="en-US" sz="900"/>
              <a:t>活用による省人化（ </a:t>
            </a:r>
            <a:r>
              <a:rPr lang="en-US" altLang="ja-JP" sz="900"/>
              <a:t>1</a:t>
            </a:r>
            <a:r>
              <a:rPr lang="ja-JP" altLang="en-US" sz="900"/>
              <a:t>社あたり▲</a:t>
            </a:r>
            <a:r>
              <a:rPr lang="en-US" altLang="ja-JP" sz="900"/>
              <a:t>50</a:t>
            </a:r>
            <a:r>
              <a:rPr lang="ja-JP" altLang="en-US" sz="900"/>
              <a:t>時間</a:t>
            </a:r>
            <a:r>
              <a:rPr lang="en-US" altLang="ja-JP" sz="900"/>
              <a:t>/</a:t>
            </a:r>
            <a:r>
              <a:rPr lang="ja-JP" altLang="en-US" sz="900"/>
              <a:t>年・人）</a:t>
            </a:r>
          </a:p>
          <a:p>
            <a:r>
              <a:rPr lang="ja-JP" altLang="en-US" sz="900"/>
              <a:t>・課題解決のために必要な人材育成：</a:t>
            </a:r>
          </a:p>
          <a:p>
            <a:r>
              <a:rPr lang="ja-JP" altLang="en-US" sz="900"/>
              <a:t>　「</a:t>
            </a:r>
            <a:r>
              <a:rPr lang="en-US" altLang="ja-JP" sz="900"/>
              <a:t>DX</a:t>
            </a:r>
            <a:r>
              <a:rPr lang="ja-JP" altLang="en-US" sz="900"/>
              <a:t>を通じて業務の平準化や省人化を設計推進できる人材の育成」</a:t>
            </a:r>
          </a:p>
          <a:p>
            <a:r>
              <a:rPr lang="ja-JP" altLang="en-US" sz="900"/>
              <a:t>　</a:t>
            </a:r>
            <a:r>
              <a:rPr lang="en-US" altLang="ja-JP" sz="900"/>
              <a:t>KPI①</a:t>
            </a:r>
            <a:r>
              <a:rPr lang="ja-JP" altLang="en-US" sz="900"/>
              <a:t>（研修により得られるスキル等を測る指標 ）：</a:t>
            </a:r>
            <a:r>
              <a:rPr lang="en-US" altLang="ja-JP" sz="900"/>
              <a:t>DX</a:t>
            </a:r>
            <a:r>
              <a:rPr lang="ja-JP" altLang="en-US" sz="900"/>
              <a:t>推進計画の策定・プロジェクト立ち上げ（</a:t>
            </a:r>
            <a:r>
              <a:rPr lang="en-US" altLang="ja-JP" sz="900"/>
              <a:t>1</a:t>
            </a:r>
            <a:r>
              <a:rPr lang="ja-JP" altLang="en-US" sz="900"/>
              <a:t>件</a:t>
            </a:r>
            <a:r>
              <a:rPr lang="en-US" altLang="ja-JP" sz="900"/>
              <a:t>/</a:t>
            </a:r>
            <a:r>
              <a:rPr lang="ja-JP" altLang="en-US" sz="900"/>
              <a:t>人）</a:t>
            </a:r>
          </a:p>
          <a:p>
            <a:r>
              <a:rPr lang="ja-JP" altLang="en-US" sz="900"/>
              <a:t>　</a:t>
            </a:r>
            <a:r>
              <a:rPr lang="en-US" altLang="ja-JP" sz="900"/>
              <a:t>KPI②</a:t>
            </a:r>
            <a:r>
              <a:rPr lang="ja-JP" altLang="en-US" sz="900"/>
              <a:t>（研修参加者の所属企業等の付加価値額向上につながる指標）：新たな</a:t>
            </a:r>
            <a:r>
              <a:rPr lang="en-US" altLang="ja-JP" sz="900"/>
              <a:t>DX</a:t>
            </a:r>
            <a:r>
              <a:rPr lang="ja-JP" altLang="en-US" sz="900"/>
              <a:t>推進計画を含めた実行数（</a:t>
            </a:r>
            <a:r>
              <a:rPr lang="en-US" altLang="ja-JP" sz="900"/>
              <a:t>5</a:t>
            </a:r>
            <a:r>
              <a:rPr lang="ja-JP" altLang="en-US" sz="900"/>
              <a:t>件</a:t>
            </a:r>
            <a:r>
              <a:rPr lang="en-US" altLang="ja-JP" sz="900"/>
              <a:t>/</a:t>
            </a:r>
            <a:r>
              <a:rPr lang="ja-JP" altLang="en-US" sz="900"/>
              <a:t>社）</a:t>
            </a:r>
          </a:p>
          <a:p>
            <a:r>
              <a:rPr lang="ja-JP" altLang="en-US" sz="900"/>
              <a:t>　</a:t>
            </a:r>
            <a:r>
              <a:rPr lang="en-US" altLang="ja-JP" sz="900"/>
              <a:t>KPI③</a:t>
            </a:r>
            <a:r>
              <a:rPr lang="ja-JP" altLang="en-US" sz="900"/>
              <a:t>（業界として必要な育成人数）：</a:t>
            </a:r>
            <a:r>
              <a:rPr lang="en-US" altLang="ja-JP" sz="900"/>
              <a:t>140</a:t>
            </a:r>
            <a:r>
              <a:rPr lang="ja-JP" altLang="en-US" sz="900"/>
              <a:t>名　</a:t>
            </a:r>
            <a:r>
              <a:rPr lang="en-US" altLang="ja-JP" sz="900"/>
              <a:t>※1</a:t>
            </a:r>
            <a:r>
              <a:rPr lang="ja-JP" altLang="en-US" sz="900"/>
              <a:t>社</a:t>
            </a:r>
            <a:r>
              <a:rPr lang="en-US" altLang="ja-JP" sz="900"/>
              <a:t>2</a:t>
            </a:r>
            <a:r>
              <a:rPr lang="ja-JP" altLang="en-US" sz="900"/>
              <a:t>名</a:t>
            </a:r>
            <a:r>
              <a:rPr lang="en-US" altLang="ja-JP" sz="900"/>
              <a:t>×70</a:t>
            </a:r>
            <a:r>
              <a:rPr lang="ja-JP" altLang="en-US" sz="900"/>
              <a:t>社</a:t>
            </a:r>
          </a:p>
          <a:p>
            <a:endParaRPr lang="ja-JP" altLang="en-US" sz="900"/>
          </a:p>
          <a:p>
            <a:r>
              <a:rPr lang="ja-JP" altLang="en-US" sz="900"/>
              <a:t>記載例②（業界横断）</a:t>
            </a:r>
          </a:p>
          <a:p>
            <a:r>
              <a:rPr lang="ja-JP" altLang="en-US" sz="900"/>
              <a:t>・対象とする業界：主に製造業、卸・小売業（団体加盟企業数：</a:t>
            </a:r>
            <a:r>
              <a:rPr lang="en-US" altLang="ja-JP" sz="900"/>
              <a:t>500</a:t>
            </a:r>
            <a:r>
              <a:rPr lang="ja-JP" altLang="en-US" sz="900"/>
              <a:t>社）</a:t>
            </a:r>
          </a:p>
          <a:p>
            <a:r>
              <a:rPr lang="ja-JP" altLang="en-US" sz="900"/>
              <a:t>・対象業界の労働生産性：製造業：</a:t>
            </a:r>
            <a:r>
              <a:rPr lang="en-US" altLang="ja-JP" sz="900"/>
              <a:t>390</a:t>
            </a:r>
            <a:r>
              <a:rPr lang="ja-JP" altLang="en-US" sz="900"/>
              <a:t>万円</a:t>
            </a:r>
            <a:r>
              <a:rPr lang="en-US" altLang="ja-JP" sz="900"/>
              <a:t>/</a:t>
            </a:r>
            <a:r>
              <a:rPr lang="ja-JP" altLang="en-US" sz="900"/>
              <a:t>人（全国平均：</a:t>
            </a:r>
            <a:r>
              <a:rPr lang="en-US" altLang="ja-JP" sz="900"/>
              <a:t>688</a:t>
            </a:r>
            <a:r>
              <a:rPr lang="ja-JP" altLang="en-US" sz="900"/>
              <a:t>万円</a:t>
            </a:r>
            <a:r>
              <a:rPr lang="en-US" altLang="ja-JP" sz="900"/>
              <a:t>/</a:t>
            </a:r>
            <a:r>
              <a:rPr lang="ja-JP" altLang="en-US" sz="900"/>
              <a:t>人）、小売業： </a:t>
            </a:r>
            <a:r>
              <a:rPr lang="en-US" altLang="ja-JP" sz="900"/>
              <a:t>322</a:t>
            </a:r>
            <a:r>
              <a:rPr lang="ja-JP" altLang="en-US" sz="900"/>
              <a:t>万円</a:t>
            </a:r>
            <a:r>
              <a:rPr lang="en-US" altLang="ja-JP" sz="900"/>
              <a:t>/</a:t>
            </a:r>
            <a:r>
              <a:rPr lang="ja-JP" altLang="en-US" sz="900"/>
              <a:t>人（全国平均：</a:t>
            </a:r>
            <a:r>
              <a:rPr lang="en-US" altLang="ja-JP" sz="900"/>
              <a:t>455</a:t>
            </a:r>
            <a:r>
              <a:rPr lang="ja-JP" altLang="en-US" sz="900"/>
              <a:t>万円</a:t>
            </a:r>
            <a:r>
              <a:rPr lang="en-US" altLang="ja-JP" sz="900"/>
              <a:t>/</a:t>
            </a:r>
            <a:r>
              <a:rPr lang="ja-JP" altLang="en-US" sz="900"/>
              <a:t>人）</a:t>
            </a:r>
            <a:r>
              <a:rPr lang="en-US" altLang="ja-JP" sz="900"/>
              <a:t>※</a:t>
            </a:r>
            <a:r>
              <a:rPr lang="ja-JP" altLang="en-US" sz="900"/>
              <a:t>典拠：</a:t>
            </a:r>
            <a:r>
              <a:rPr lang="en-US" altLang="ja-JP" sz="900"/>
              <a:t>RESAS 2021</a:t>
            </a:r>
            <a:r>
              <a:rPr lang="ja-JP" altLang="en-US" sz="900"/>
              <a:t>年実績</a:t>
            </a:r>
          </a:p>
          <a:p>
            <a:r>
              <a:rPr lang="ja-JP" altLang="en-US" sz="900"/>
              <a:t>・課題および目標：</a:t>
            </a:r>
            <a:r>
              <a:rPr lang="en-US" altLang="ja-JP" sz="900"/>
              <a:t>DX</a:t>
            </a:r>
            <a:r>
              <a:rPr lang="ja-JP" altLang="en-US" sz="900"/>
              <a:t>の遅れが課題。</a:t>
            </a:r>
            <a:r>
              <a:rPr lang="en-US" altLang="ja-JP" sz="900"/>
              <a:t>DX</a:t>
            </a:r>
            <a:r>
              <a:rPr lang="ja-JP" altLang="en-US" sz="900"/>
              <a:t>活用による業務効率化（</a:t>
            </a:r>
            <a:r>
              <a:rPr lang="en-US" altLang="ja-JP" sz="900"/>
              <a:t>1</a:t>
            </a:r>
            <a:r>
              <a:rPr lang="ja-JP" altLang="en-US" sz="900"/>
              <a:t>社あたり▲</a:t>
            </a:r>
            <a:r>
              <a:rPr lang="en-US" altLang="ja-JP" sz="900"/>
              <a:t>50</a:t>
            </a:r>
            <a:r>
              <a:rPr lang="ja-JP" altLang="en-US" sz="900"/>
              <a:t>時間</a:t>
            </a:r>
            <a:r>
              <a:rPr lang="en-US" altLang="ja-JP" sz="900"/>
              <a:t>/</a:t>
            </a:r>
            <a:r>
              <a:rPr lang="ja-JP" altLang="en-US" sz="900"/>
              <a:t>年・人）</a:t>
            </a:r>
          </a:p>
          <a:p>
            <a:r>
              <a:rPr lang="ja-JP" altLang="en-US" sz="900"/>
              <a:t>・課題解決のために必要な人材育成：</a:t>
            </a:r>
          </a:p>
          <a:p>
            <a:r>
              <a:rPr lang="ja-JP" altLang="en-US" sz="900"/>
              <a:t>　「</a:t>
            </a:r>
            <a:r>
              <a:rPr lang="en-US" altLang="ja-JP" sz="900"/>
              <a:t>IT</a:t>
            </a:r>
            <a:r>
              <a:rPr lang="ja-JP" altLang="en-US" sz="900"/>
              <a:t>ツールによる業務改善ができる社内デジタル人材の育成」</a:t>
            </a:r>
          </a:p>
          <a:p>
            <a:r>
              <a:rPr lang="ja-JP" altLang="en-US" sz="900"/>
              <a:t>　</a:t>
            </a:r>
            <a:r>
              <a:rPr lang="en-US" altLang="ja-JP" sz="900"/>
              <a:t>KPI①</a:t>
            </a:r>
            <a:r>
              <a:rPr lang="ja-JP" altLang="en-US" sz="900"/>
              <a:t>（研修により得られるスキル等を測る指標 ）：業務アプリの構築件数（</a:t>
            </a:r>
            <a:r>
              <a:rPr lang="en-US" altLang="ja-JP" sz="900"/>
              <a:t>1</a:t>
            </a:r>
            <a:r>
              <a:rPr lang="ja-JP" altLang="en-US" sz="900"/>
              <a:t>件</a:t>
            </a:r>
            <a:r>
              <a:rPr lang="en-US" altLang="ja-JP" sz="900"/>
              <a:t>/</a:t>
            </a:r>
            <a:r>
              <a:rPr lang="ja-JP" altLang="en-US" sz="900"/>
              <a:t>社）</a:t>
            </a:r>
          </a:p>
          <a:p>
            <a:r>
              <a:rPr lang="ja-JP" altLang="en-US" sz="900"/>
              <a:t>　</a:t>
            </a:r>
            <a:r>
              <a:rPr lang="en-US" altLang="ja-JP" sz="900"/>
              <a:t>KPI②</a:t>
            </a:r>
            <a:r>
              <a:rPr lang="ja-JP" altLang="en-US" sz="900"/>
              <a:t>（研修参加者の所属企業等の付加価値額向上につながる指標）：新たな業務アプリを含めた</a:t>
            </a:r>
            <a:r>
              <a:rPr lang="en-US" altLang="ja-JP" sz="900"/>
              <a:t>DX</a:t>
            </a:r>
            <a:r>
              <a:rPr lang="ja-JP" altLang="en-US" sz="900"/>
              <a:t>実施件数（</a:t>
            </a:r>
            <a:r>
              <a:rPr lang="en-US" altLang="ja-JP" sz="900"/>
              <a:t>10</a:t>
            </a:r>
            <a:r>
              <a:rPr lang="ja-JP" altLang="en-US" sz="900"/>
              <a:t>件</a:t>
            </a:r>
            <a:r>
              <a:rPr lang="en-US" altLang="ja-JP" sz="900"/>
              <a:t>/</a:t>
            </a:r>
            <a:r>
              <a:rPr lang="ja-JP" altLang="en-US" sz="900"/>
              <a:t>社）</a:t>
            </a:r>
          </a:p>
          <a:p>
            <a:r>
              <a:rPr lang="ja-JP" altLang="en-US" sz="900"/>
              <a:t>　</a:t>
            </a:r>
            <a:r>
              <a:rPr lang="en-US" altLang="ja-JP" sz="900"/>
              <a:t>KPI③</a:t>
            </a:r>
            <a:r>
              <a:rPr lang="ja-JP" altLang="en-US" sz="900"/>
              <a:t>（業界として必要な育成人数）：</a:t>
            </a:r>
            <a:r>
              <a:rPr lang="en-US" altLang="ja-JP" sz="900"/>
              <a:t>1,000</a:t>
            </a:r>
            <a:r>
              <a:rPr lang="ja-JP" altLang="en-US" sz="900"/>
              <a:t>名　</a:t>
            </a:r>
            <a:r>
              <a:rPr lang="en-US" altLang="ja-JP" sz="900"/>
              <a:t>※1</a:t>
            </a:r>
            <a:r>
              <a:rPr lang="ja-JP" altLang="en-US" sz="900"/>
              <a:t>社</a:t>
            </a:r>
            <a:r>
              <a:rPr lang="en-US" altLang="ja-JP" sz="900"/>
              <a:t>2</a:t>
            </a:r>
            <a:r>
              <a:rPr lang="ja-JP" altLang="en-US" sz="900"/>
              <a:t>名</a:t>
            </a:r>
            <a:r>
              <a:rPr lang="en-US" altLang="ja-JP" sz="900"/>
              <a:t>×500</a:t>
            </a:r>
            <a:r>
              <a:rPr lang="ja-JP" altLang="en-US" sz="900"/>
              <a:t>社</a:t>
            </a:r>
          </a:p>
          <a:p>
            <a:endParaRPr lang="ja-JP" altLang="en-US" sz="900"/>
          </a:p>
          <a:p>
            <a:r>
              <a:rPr lang="ja-JP" altLang="en-US" sz="900"/>
              <a:t>記載例③（企業創出等）</a:t>
            </a:r>
          </a:p>
          <a:p>
            <a:r>
              <a:rPr lang="ja-JP" altLang="en-US" sz="900"/>
              <a:t>・対象とする業界：全産業</a:t>
            </a:r>
          </a:p>
          <a:p>
            <a:r>
              <a:rPr lang="ja-JP" altLang="en-US" sz="900"/>
              <a:t>・県内全産業の労働生産性：</a:t>
            </a:r>
            <a:r>
              <a:rPr lang="en-US" altLang="ja-JP" sz="900"/>
              <a:t>342</a:t>
            </a:r>
            <a:r>
              <a:rPr lang="ja-JP" altLang="en-US" sz="900"/>
              <a:t>万円</a:t>
            </a:r>
            <a:r>
              <a:rPr lang="en-US" altLang="ja-JP" sz="900"/>
              <a:t>/</a:t>
            </a:r>
            <a:r>
              <a:rPr lang="ja-JP" altLang="en-US" sz="900"/>
              <a:t>人（全国平均：</a:t>
            </a:r>
            <a:r>
              <a:rPr lang="en-US" altLang="ja-JP" sz="900"/>
              <a:t>610</a:t>
            </a:r>
            <a:r>
              <a:rPr lang="ja-JP" altLang="en-US" sz="900"/>
              <a:t>万円</a:t>
            </a:r>
            <a:r>
              <a:rPr lang="en-US" altLang="ja-JP" sz="900"/>
              <a:t>/</a:t>
            </a:r>
            <a:r>
              <a:rPr lang="ja-JP" altLang="en-US" sz="900"/>
              <a:t>人）</a:t>
            </a:r>
            <a:r>
              <a:rPr lang="en-US" altLang="ja-JP" sz="900"/>
              <a:t>(※)※</a:t>
            </a:r>
            <a:r>
              <a:rPr lang="ja-JP" altLang="en-US" sz="900"/>
              <a:t>典拠：</a:t>
            </a:r>
            <a:r>
              <a:rPr lang="en-US" altLang="ja-JP" sz="900"/>
              <a:t>RESAS 2021</a:t>
            </a:r>
            <a:r>
              <a:rPr lang="ja-JP" altLang="en-US" sz="900"/>
              <a:t>年実績</a:t>
            </a:r>
          </a:p>
          <a:p>
            <a:r>
              <a:rPr lang="ja-JP" altLang="en-US" sz="900"/>
              <a:t>・課題および目標：スタートアップによる高収益・高付加価値型の企業創出が課題（スタートアップ企業の労働生産性は約</a:t>
            </a:r>
            <a:r>
              <a:rPr lang="en-US" altLang="ja-JP" sz="900"/>
              <a:t>2,000</a:t>
            </a:r>
            <a:r>
              <a:rPr lang="ja-JP" altLang="en-US" sz="900"/>
              <a:t>万円</a:t>
            </a:r>
            <a:r>
              <a:rPr lang="en-US" altLang="ja-JP" sz="900"/>
              <a:t>/</a:t>
            </a:r>
            <a:r>
              <a:rPr lang="ja-JP" altLang="en-US" sz="900"/>
              <a:t>人</a:t>
            </a:r>
            <a:r>
              <a:rPr lang="en-US" altLang="ja-JP" sz="900"/>
              <a:t>(※)</a:t>
            </a:r>
            <a:r>
              <a:rPr lang="ja-JP" altLang="en-US" sz="900"/>
              <a:t>）。スタートアップを創出するための拠点整備数（３拠点）</a:t>
            </a:r>
            <a:r>
              <a:rPr lang="en-US" altLang="ja-JP" sz="900"/>
              <a:t>※</a:t>
            </a:r>
            <a:r>
              <a:rPr lang="ja-JP" altLang="en-US" sz="900"/>
              <a:t>経済産業省　令和５年度スタートアップによる経済波及効果より作成</a:t>
            </a:r>
          </a:p>
          <a:p>
            <a:r>
              <a:rPr lang="ja-JP" altLang="en-US" sz="900"/>
              <a:t>・課題解決のために必要な人材育成：</a:t>
            </a:r>
          </a:p>
          <a:p>
            <a:r>
              <a:rPr lang="ja-JP" altLang="en-US" sz="900"/>
              <a:t>　「自立型スタートアップ支援人材の育成」</a:t>
            </a:r>
          </a:p>
          <a:p>
            <a:r>
              <a:rPr lang="ja-JP" altLang="en-US" sz="900"/>
              <a:t>　</a:t>
            </a:r>
            <a:r>
              <a:rPr lang="en-US" altLang="ja-JP" sz="900"/>
              <a:t>KPI①</a:t>
            </a:r>
            <a:r>
              <a:rPr lang="ja-JP" altLang="en-US" sz="900"/>
              <a:t>（研修により得られるスキル等を測る指標 ）：スタートアップと営業先・支援者とのマッチング件数（</a:t>
            </a:r>
            <a:r>
              <a:rPr lang="en-US" altLang="ja-JP" sz="900"/>
              <a:t>30</a:t>
            </a:r>
            <a:r>
              <a:rPr lang="ja-JP" altLang="en-US" sz="900"/>
              <a:t>件</a:t>
            </a:r>
            <a:r>
              <a:rPr lang="en-US" altLang="ja-JP" sz="900"/>
              <a:t>/</a:t>
            </a:r>
            <a:r>
              <a:rPr lang="ja-JP" altLang="en-US" sz="900"/>
              <a:t>人）</a:t>
            </a:r>
          </a:p>
          <a:p>
            <a:r>
              <a:rPr lang="ja-JP" altLang="en-US" sz="900"/>
              <a:t>　</a:t>
            </a:r>
            <a:r>
              <a:rPr lang="en-US" altLang="ja-JP" sz="900"/>
              <a:t>KPI②</a:t>
            </a:r>
            <a:r>
              <a:rPr lang="ja-JP" altLang="en-US" sz="900"/>
              <a:t>（研修参加者の所属企業等の付加価値額向上につながる指標）：自拠点所属スタートアップ数（</a:t>
            </a:r>
            <a:r>
              <a:rPr lang="en-US" altLang="ja-JP" sz="900"/>
              <a:t>15</a:t>
            </a:r>
            <a:r>
              <a:rPr lang="ja-JP" altLang="en-US" sz="900"/>
              <a:t>社</a:t>
            </a:r>
            <a:r>
              <a:rPr lang="en-US" altLang="ja-JP" sz="900"/>
              <a:t>/</a:t>
            </a:r>
            <a:r>
              <a:rPr lang="ja-JP" altLang="en-US" sz="900"/>
              <a:t>拠点）</a:t>
            </a:r>
            <a:r>
              <a:rPr lang="en-US" altLang="ja-JP" sz="900"/>
              <a:t>※</a:t>
            </a:r>
            <a:r>
              <a:rPr lang="ja-JP" altLang="en-US" sz="900"/>
              <a:t>シード期以上</a:t>
            </a:r>
          </a:p>
          <a:p>
            <a:r>
              <a:rPr lang="ja-JP" altLang="en-US" sz="900"/>
              <a:t>　</a:t>
            </a:r>
            <a:r>
              <a:rPr lang="en-US" altLang="ja-JP" sz="900"/>
              <a:t>KPI③</a:t>
            </a:r>
            <a:r>
              <a:rPr lang="ja-JP" altLang="en-US" sz="900"/>
              <a:t>（業界として必要な育成人数）：</a:t>
            </a:r>
            <a:r>
              <a:rPr lang="en-US" altLang="ja-JP" sz="900"/>
              <a:t>10</a:t>
            </a:r>
            <a:r>
              <a:rPr lang="ja-JP" altLang="en-US" sz="900"/>
              <a:t>名　</a:t>
            </a:r>
            <a:r>
              <a:rPr lang="en-US" altLang="ja-JP" sz="900"/>
              <a:t>※1</a:t>
            </a:r>
            <a:r>
              <a:rPr lang="ja-JP" altLang="en-US" sz="900"/>
              <a:t>拠点</a:t>
            </a:r>
            <a:r>
              <a:rPr lang="en-US" altLang="ja-JP" sz="900"/>
              <a:t>2</a:t>
            </a:r>
            <a:r>
              <a:rPr lang="ja-JP" altLang="en-US" sz="900"/>
              <a:t>名</a:t>
            </a:r>
            <a:r>
              <a:rPr lang="en-US" altLang="ja-JP" sz="900"/>
              <a:t>×</a:t>
            </a:r>
            <a:r>
              <a:rPr lang="ja-JP" altLang="en-US" sz="900"/>
              <a:t>５拠点</a:t>
            </a:r>
          </a:p>
        </p:txBody>
      </p:sp>
    </p:spTree>
    <p:extLst>
      <p:ext uri="{BB962C8B-B14F-4D97-AF65-F5344CB8AC3E}">
        <p14:creationId xmlns:p14="http://schemas.microsoft.com/office/powerpoint/2010/main" val="28181338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1283</Words>
  <Application>Microsoft Office PowerPoint</Application>
  <PresentationFormat>画面に合わせる (4:3)</PresentationFormat>
  <Paragraphs>99</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Meiryo UI</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2026-03-09T00:41:45Z</dcterms:created>
  <dcterms:modified xsi:type="dcterms:W3CDTF">2026-03-09T00:41:56Z</dcterms:modified>
</cp:coreProperties>
</file>