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7" r:id="rId2"/>
    <p:sldId id="258" r:id="rId3"/>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426" autoAdjust="0"/>
    <p:restoredTop sz="83761" autoAdjust="0"/>
  </p:normalViewPr>
  <p:slideViewPr>
    <p:cSldViewPr>
      <p:cViewPr varScale="1">
        <p:scale>
          <a:sx n="53" d="100"/>
          <a:sy n="53" d="100"/>
        </p:scale>
        <p:origin x="2044"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C81758CB-DFED-A8E3-7E14-B3B4A2E016D0}"/>
              </a:ext>
            </a:extLst>
          </p:cNvPr>
          <p:cNvSpPr>
            <a:spLocks noGrp="1"/>
          </p:cNvSpPr>
          <p:nvPr>
            <p:ph type="dt" sz="half" idx="10"/>
          </p:nvPr>
        </p:nvSpPr>
        <p:spPr/>
        <p:txBody>
          <a:bodyPr/>
          <a:lstStyle>
            <a:lvl1pPr>
              <a:defRPr/>
            </a:lvl1pPr>
          </a:lstStyle>
          <a:p>
            <a:pPr>
              <a:defRPr/>
            </a:pPr>
            <a:fld id="{4199DDFC-EE2C-4B85-80A0-5D5D333D9337}" type="datetimeFigureOut">
              <a:rPr lang="ja-JP" altLang="en-US"/>
              <a:pPr>
                <a:defRPr/>
              </a:pPr>
              <a:t>2025/12/4</a:t>
            </a:fld>
            <a:endParaRPr lang="ja-JP" altLang="en-US"/>
          </a:p>
        </p:txBody>
      </p:sp>
      <p:sp>
        <p:nvSpPr>
          <p:cNvPr id="5" name="フッター プレースホルダ 4">
            <a:extLst>
              <a:ext uri="{FF2B5EF4-FFF2-40B4-BE49-F238E27FC236}">
                <a16:creationId xmlns:a16="http://schemas.microsoft.com/office/drawing/2014/main" id="{2FA990CC-8E5B-E006-7147-280FCB20EDA2}"/>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23BA7B3-8462-4100-8D71-D6729BD75965}"/>
              </a:ext>
            </a:extLst>
          </p:cNvPr>
          <p:cNvSpPr>
            <a:spLocks noGrp="1"/>
          </p:cNvSpPr>
          <p:nvPr>
            <p:ph type="sldNum" sz="quarter" idx="12"/>
          </p:nvPr>
        </p:nvSpPr>
        <p:spPr/>
        <p:txBody>
          <a:bodyPr/>
          <a:lstStyle>
            <a:lvl1pPr>
              <a:defRPr/>
            </a:lvl1pPr>
          </a:lstStyle>
          <a:p>
            <a:pPr>
              <a:defRPr/>
            </a:pPr>
            <a:fld id="{71A3B46D-F366-4353-ACD2-7A1274E49371}" type="slidenum">
              <a:rPr lang="ja-JP" altLang="en-US"/>
              <a:pPr>
                <a:defRPr/>
              </a:pPr>
              <a:t>‹#›</a:t>
            </a:fld>
            <a:endParaRPr lang="ja-JP" altLang="en-US"/>
          </a:p>
        </p:txBody>
      </p:sp>
    </p:spTree>
    <p:extLst>
      <p:ext uri="{BB962C8B-B14F-4D97-AF65-F5344CB8AC3E}">
        <p14:creationId xmlns:p14="http://schemas.microsoft.com/office/powerpoint/2010/main" val="2103206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8D10B444-4F24-36EB-256D-64A4A9D55430}"/>
              </a:ext>
            </a:extLst>
          </p:cNvPr>
          <p:cNvSpPr>
            <a:spLocks noGrp="1"/>
          </p:cNvSpPr>
          <p:nvPr>
            <p:ph type="dt" sz="half" idx="10"/>
          </p:nvPr>
        </p:nvSpPr>
        <p:spPr/>
        <p:txBody>
          <a:bodyPr/>
          <a:lstStyle>
            <a:lvl1pPr>
              <a:defRPr/>
            </a:lvl1pPr>
          </a:lstStyle>
          <a:p>
            <a:pPr>
              <a:defRPr/>
            </a:pPr>
            <a:fld id="{EF4C7FFF-9F7D-4A92-9FBC-57AA18B0BA9E}" type="datetimeFigureOut">
              <a:rPr lang="ja-JP" altLang="en-US"/>
              <a:pPr>
                <a:defRPr/>
              </a:pPr>
              <a:t>2025/12/4</a:t>
            </a:fld>
            <a:endParaRPr lang="ja-JP" altLang="en-US"/>
          </a:p>
        </p:txBody>
      </p:sp>
      <p:sp>
        <p:nvSpPr>
          <p:cNvPr id="5" name="フッター プレースホルダ 4">
            <a:extLst>
              <a:ext uri="{FF2B5EF4-FFF2-40B4-BE49-F238E27FC236}">
                <a16:creationId xmlns:a16="http://schemas.microsoft.com/office/drawing/2014/main" id="{C529BE52-1709-FE43-4A06-AFD0A725BD86}"/>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CB1FF979-55AD-64D5-53B9-5533C5D7ABEE}"/>
              </a:ext>
            </a:extLst>
          </p:cNvPr>
          <p:cNvSpPr>
            <a:spLocks noGrp="1"/>
          </p:cNvSpPr>
          <p:nvPr>
            <p:ph type="sldNum" sz="quarter" idx="12"/>
          </p:nvPr>
        </p:nvSpPr>
        <p:spPr/>
        <p:txBody>
          <a:bodyPr/>
          <a:lstStyle>
            <a:lvl1pPr>
              <a:defRPr/>
            </a:lvl1pPr>
          </a:lstStyle>
          <a:p>
            <a:pPr>
              <a:defRPr/>
            </a:pPr>
            <a:fld id="{5A35196A-913C-4166-8DE4-3E4DCD09B577}" type="slidenum">
              <a:rPr lang="ja-JP" altLang="en-US"/>
              <a:pPr>
                <a:defRPr/>
              </a:pPr>
              <a:t>‹#›</a:t>
            </a:fld>
            <a:endParaRPr lang="ja-JP" altLang="en-US"/>
          </a:p>
        </p:txBody>
      </p:sp>
    </p:spTree>
    <p:extLst>
      <p:ext uri="{BB962C8B-B14F-4D97-AF65-F5344CB8AC3E}">
        <p14:creationId xmlns:p14="http://schemas.microsoft.com/office/powerpoint/2010/main" val="658419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EA4D8980-BB9C-4687-1177-9F9E1278C59A}"/>
              </a:ext>
            </a:extLst>
          </p:cNvPr>
          <p:cNvSpPr>
            <a:spLocks noGrp="1"/>
          </p:cNvSpPr>
          <p:nvPr>
            <p:ph type="dt" sz="half" idx="10"/>
          </p:nvPr>
        </p:nvSpPr>
        <p:spPr/>
        <p:txBody>
          <a:bodyPr/>
          <a:lstStyle>
            <a:lvl1pPr>
              <a:defRPr/>
            </a:lvl1pPr>
          </a:lstStyle>
          <a:p>
            <a:pPr>
              <a:defRPr/>
            </a:pPr>
            <a:fld id="{99A1C8D4-843F-4A5E-95F5-57A64F04E181}" type="datetimeFigureOut">
              <a:rPr lang="ja-JP" altLang="en-US"/>
              <a:pPr>
                <a:defRPr/>
              </a:pPr>
              <a:t>2025/12/4</a:t>
            </a:fld>
            <a:endParaRPr lang="ja-JP" altLang="en-US"/>
          </a:p>
        </p:txBody>
      </p:sp>
      <p:sp>
        <p:nvSpPr>
          <p:cNvPr id="5" name="フッター プレースホルダ 4">
            <a:extLst>
              <a:ext uri="{FF2B5EF4-FFF2-40B4-BE49-F238E27FC236}">
                <a16:creationId xmlns:a16="http://schemas.microsoft.com/office/drawing/2014/main" id="{58C6FA6B-D74F-53DB-D4A1-9061193AF147}"/>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22CC1DC8-C585-C5B1-7BF1-EDB30BD20BB3}"/>
              </a:ext>
            </a:extLst>
          </p:cNvPr>
          <p:cNvSpPr>
            <a:spLocks noGrp="1"/>
          </p:cNvSpPr>
          <p:nvPr>
            <p:ph type="sldNum" sz="quarter" idx="12"/>
          </p:nvPr>
        </p:nvSpPr>
        <p:spPr/>
        <p:txBody>
          <a:bodyPr/>
          <a:lstStyle>
            <a:lvl1pPr>
              <a:defRPr/>
            </a:lvl1pPr>
          </a:lstStyle>
          <a:p>
            <a:pPr>
              <a:defRPr/>
            </a:pPr>
            <a:fld id="{699F0571-B8AD-4017-ACD3-54AFD55D5B42}" type="slidenum">
              <a:rPr lang="ja-JP" altLang="en-US"/>
              <a:pPr>
                <a:defRPr/>
              </a:pPr>
              <a:t>‹#›</a:t>
            </a:fld>
            <a:endParaRPr lang="ja-JP" altLang="en-US"/>
          </a:p>
        </p:txBody>
      </p:sp>
    </p:spTree>
    <p:extLst>
      <p:ext uri="{BB962C8B-B14F-4D97-AF65-F5344CB8AC3E}">
        <p14:creationId xmlns:p14="http://schemas.microsoft.com/office/powerpoint/2010/main" val="2897798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39CD1565-D3C8-CFD2-38EC-7262B024CA73}"/>
              </a:ext>
            </a:extLst>
          </p:cNvPr>
          <p:cNvSpPr>
            <a:spLocks noGrp="1"/>
          </p:cNvSpPr>
          <p:nvPr>
            <p:ph type="dt" sz="half" idx="10"/>
          </p:nvPr>
        </p:nvSpPr>
        <p:spPr/>
        <p:txBody>
          <a:bodyPr/>
          <a:lstStyle>
            <a:lvl1pPr>
              <a:defRPr/>
            </a:lvl1pPr>
          </a:lstStyle>
          <a:p>
            <a:pPr>
              <a:defRPr/>
            </a:pPr>
            <a:fld id="{02423DCF-9F67-46CC-B03D-4A7D8E93504B}" type="datetimeFigureOut">
              <a:rPr lang="ja-JP" altLang="en-US"/>
              <a:pPr>
                <a:defRPr/>
              </a:pPr>
              <a:t>2025/12/4</a:t>
            </a:fld>
            <a:endParaRPr lang="ja-JP" altLang="en-US"/>
          </a:p>
        </p:txBody>
      </p:sp>
      <p:sp>
        <p:nvSpPr>
          <p:cNvPr id="5" name="フッター プレースホルダ 4">
            <a:extLst>
              <a:ext uri="{FF2B5EF4-FFF2-40B4-BE49-F238E27FC236}">
                <a16:creationId xmlns:a16="http://schemas.microsoft.com/office/drawing/2014/main" id="{2E65491F-816D-76F1-F625-95094E6698FB}"/>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CA366E08-040F-5896-8F1E-21AFC31651DA}"/>
              </a:ext>
            </a:extLst>
          </p:cNvPr>
          <p:cNvSpPr>
            <a:spLocks noGrp="1"/>
          </p:cNvSpPr>
          <p:nvPr>
            <p:ph type="sldNum" sz="quarter" idx="12"/>
          </p:nvPr>
        </p:nvSpPr>
        <p:spPr/>
        <p:txBody>
          <a:bodyPr/>
          <a:lstStyle>
            <a:lvl1pPr>
              <a:defRPr/>
            </a:lvl1pPr>
          </a:lstStyle>
          <a:p>
            <a:pPr>
              <a:defRPr/>
            </a:pPr>
            <a:fld id="{C4D6FA55-6257-418F-8DA0-FFE6BEC9A298}" type="slidenum">
              <a:rPr lang="ja-JP" altLang="en-US"/>
              <a:pPr>
                <a:defRPr/>
              </a:pPr>
              <a:t>‹#›</a:t>
            </a:fld>
            <a:endParaRPr lang="ja-JP" altLang="en-US"/>
          </a:p>
        </p:txBody>
      </p:sp>
    </p:spTree>
    <p:extLst>
      <p:ext uri="{BB962C8B-B14F-4D97-AF65-F5344CB8AC3E}">
        <p14:creationId xmlns:p14="http://schemas.microsoft.com/office/powerpoint/2010/main" val="2721055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E47CD60D-B79D-885E-D029-62FC49534AFC}"/>
              </a:ext>
            </a:extLst>
          </p:cNvPr>
          <p:cNvSpPr>
            <a:spLocks noGrp="1"/>
          </p:cNvSpPr>
          <p:nvPr>
            <p:ph type="dt" sz="half" idx="10"/>
          </p:nvPr>
        </p:nvSpPr>
        <p:spPr/>
        <p:txBody>
          <a:bodyPr/>
          <a:lstStyle>
            <a:lvl1pPr>
              <a:defRPr/>
            </a:lvl1pPr>
          </a:lstStyle>
          <a:p>
            <a:pPr>
              <a:defRPr/>
            </a:pPr>
            <a:fld id="{4B95FDF9-458C-4B48-B951-7556CC833BB6}" type="datetimeFigureOut">
              <a:rPr lang="ja-JP" altLang="en-US"/>
              <a:pPr>
                <a:defRPr/>
              </a:pPr>
              <a:t>2025/12/4</a:t>
            </a:fld>
            <a:endParaRPr lang="ja-JP" altLang="en-US"/>
          </a:p>
        </p:txBody>
      </p:sp>
      <p:sp>
        <p:nvSpPr>
          <p:cNvPr id="5" name="フッター プレースホルダ 4">
            <a:extLst>
              <a:ext uri="{FF2B5EF4-FFF2-40B4-BE49-F238E27FC236}">
                <a16:creationId xmlns:a16="http://schemas.microsoft.com/office/drawing/2014/main" id="{13401D8C-C9FA-59C0-9899-B08E492CEDE8}"/>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3198F060-CFE2-8007-539A-ECE174CA18B3}"/>
              </a:ext>
            </a:extLst>
          </p:cNvPr>
          <p:cNvSpPr>
            <a:spLocks noGrp="1"/>
          </p:cNvSpPr>
          <p:nvPr>
            <p:ph type="sldNum" sz="quarter" idx="12"/>
          </p:nvPr>
        </p:nvSpPr>
        <p:spPr/>
        <p:txBody>
          <a:bodyPr/>
          <a:lstStyle>
            <a:lvl1pPr>
              <a:defRPr/>
            </a:lvl1pPr>
          </a:lstStyle>
          <a:p>
            <a:pPr>
              <a:defRPr/>
            </a:pPr>
            <a:fld id="{9F331EE4-7E0A-4757-9B4A-F6D3B13C808A}" type="slidenum">
              <a:rPr lang="ja-JP" altLang="en-US"/>
              <a:pPr>
                <a:defRPr/>
              </a:pPr>
              <a:t>‹#›</a:t>
            </a:fld>
            <a:endParaRPr lang="ja-JP" altLang="en-US"/>
          </a:p>
        </p:txBody>
      </p:sp>
    </p:spTree>
    <p:extLst>
      <p:ext uri="{BB962C8B-B14F-4D97-AF65-F5344CB8AC3E}">
        <p14:creationId xmlns:p14="http://schemas.microsoft.com/office/powerpoint/2010/main" val="147909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6E883338-6E31-7E6D-2057-6AE218DB39A9}"/>
              </a:ext>
            </a:extLst>
          </p:cNvPr>
          <p:cNvSpPr>
            <a:spLocks noGrp="1"/>
          </p:cNvSpPr>
          <p:nvPr>
            <p:ph type="dt" sz="half" idx="10"/>
          </p:nvPr>
        </p:nvSpPr>
        <p:spPr/>
        <p:txBody>
          <a:bodyPr/>
          <a:lstStyle>
            <a:lvl1pPr>
              <a:defRPr/>
            </a:lvl1pPr>
          </a:lstStyle>
          <a:p>
            <a:pPr>
              <a:defRPr/>
            </a:pPr>
            <a:fld id="{55A33681-A802-4DFC-B160-20CD8AE11A8D}" type="datetimeFigureOut">
              <a:rPr lang="ja-JP" altLang="en-US"/>
              <a:pPr>
                <a:defRPr/>
              </a:pPr>
              <a:t>2025/12/4</a:t>
            </a:fld>
            <a:endParaRPr lang="ja-JP" altLang="en-US"/>
          </a:p>
        </p:txBody>
      </p:sp>
      <p:sp>
        <p:nvSpPr>
          <p:cNvPr id="6" name="フッター プレースホルダ 4">
            <a:extLst>
              <a:ext uri="{FF2B5EF4-FFF2-40B4-BE49-F238E27FC236}">
                <a16:creationId xmlns:a16="http://schemas.microsoft.com/office/drawing/2014/main" id="{3831AACF-D60F-65B1-474D-CEF36CC148D8}"/>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65B99ABB-CBBF-39AA-0CD8-BC43168BBE08}"/>
              </a:ext>
            </a:extLst>
          </p:cNvPr>
          <p:cNvSpPr>
            <a:spLocks noGrp="1"/>
          </p:cNvSpPr>
          <p:nvPr>
            <p:ph type="sldNum" sz="quarter" idx="12"/>
          </p:nvPr>
        </p:nvSpPr>
        <p:spPr/>
        <p:txBody>
          <a:bodyPr/>
          <a:lstStyle>
            <a:lvl1pPr>
              <a:defRPr/>
            </a:lvl1pPr>
          </a:lstStyle>
          <a:p>
            <a:pPr>
              <a:defRPr/>
            </a:pPr>
            <a:fld id="{5CE47370-6948-400F-A59C-7311364A257A}" type="slidenum">
              <a:rPr lang="ja-JP" altLang="en-US"/>
              <a:pPr>
                <a:defRPr/>
              </a:pPr>
              <a:t>‹#›</a:t>
            </a:fld>
            <a:endParaRPr lang="ja-JP" altLang="en-US"/>
          </a:p>
        </p:txBody>
      </p:sp>
    </p:spTree>
    <p:extLst>
      <p:ext uri="{BB962C8B-B14F-4D97-AF65-F5344CB8AC3E}">
        <p14:creationId xmlns:p14="http://schemas.microsoft.com/office/powerpoint/2010/main" val="290012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D02E09F2-629D-8E31-0BDA-B3517C5D76CF}"/>
              </a:ext>
            </a:extLst>
          </p:cNvPr>
          <p:cNvSpPr>
            <a:spLocks noGrp="1"/>
          </p:cNvSpPr>
          <p:nvPr>
            <p:ph type="dt" sz="half" idx="10"/>
          </p:nvPr>
        </p:nvSpPr>
        <p:spPr/>
        <p:txBody>
          <a:bodyPr/>
          <a:lstStyle>
            <a:lvl1pPr>
              <a:defRPr/>
            </a:lvl1pPr>
          </a:lstStyle>
          <a:p>
            <a:pPr>
              <a:defRPr/>
            </a:pPr>
            <a:fld id="{96384AE8-9AC7-4EE3-888A-23D5BDBF85ED}" type="datetimeFigureOut">
              <a:rPr lang="ja-JP" altLang="en-US"/>
              <a:pPr>
                <a:defRPr/>
              </a:pPr>
              <a:t>2025/12/4</a:t>
            </a:fld>
            <a:endParaRPr lang="ja-JP" altLang="en-US"/>
          </a:p>
        </p:txBody>
      </p:sp>
      <p:sp>
        <p:nvSpPr>
          <p:cNvPr id="8" name="フッター プレースホルダ 4">
            <a:extLst>
              <a:ext uri="{FF2B5EF4-FFF2-40B4-BE49-F238E27FC236}">
                <a16:creationId xmlns:a16="http://schemas.microsoft.com/office/drawing/2014/main" id="{89E12F62-A69E-7434-BFC9-039DE7C2B2AE}"/>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68120BB2-CBA6-362B-B53D-2F91D67FCD84}"/>
              </a:ext>
            </a:extLst>
          </p:cNvPr>
          <p:cNvSpPr>
            <a:spLocks noGrp="1"/>
          </p:cNvSpPr>
          <p:nvPr>
            <p:ph type="sldNum" sz="quarter" idx="12"/>
          </p:nvPr>
        </p:nvSpPr>
        <p:spPr/>
        <p:txBody>
          <a:bodyPr/>
          <a:lstStyle>
            <a:lvl1pPr>
              <a:defRPr/>
            </a:lvl1pPr>
          </a:lstStyle>
          <a:p>
            <a:pPr>
              <a:defRPr/>
            </a:pPr>
            <a:fld id="{2991D86B-64C4-414C-B243-9463957D87EB}" type="slidenum">
              <a:rPr lang="ja-JP" altLang="en-US"/>
              <a:pPr>
                <a:defRPr/>
              </a:pPr>
              <a:t>‹#›</a:t>
            </a:fld>
            <a:endParaRPr lang="ja-JP" altLang="en-US"/>
          </a:p>
        </p:txBody>
      </p:sp>
    </p:spTree>
    <p:extLst>
      <p:ext uri="{BB962C8B-B14F-4D97-AF65-F5344CB8AC3E}">
        <p14:creationId xmlns:p14="http://schemas.microsoft.com/office/powerpoint/2010/main" val="576137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BC1E881D-DAA6-2877-9922-81B74BE10C77}"/>
              </a:ext>
            </a:extLst>
          </p:cNvPr>
          <p:cNvSpPr>
            <a:spLocks noGrp="1"/>
          </p:cNvSpPr>
          <p:nvPr>
            <p:ph type="dt" sz="half" idx="10"/>
          </p:nvPr>
        </p:nvSpPr>
        <p:spPr/>
        <p:txBody>
          <a:bodyPr/>
          <a:lstStyle>
            <a:lvl1pPr>
              <a:defRPr/>
            </a:lvl1pPr>
          </a:lstStyle>
          <a:p>
            <a:pPr>
              <a:defRPr/>
            </a:pPr>
            <a:fld id="{531C8477-3DBB-49EE-8704-2BE12964AA54}" type="datetimeFigureOut">
              <a:rPr lang="ja-JP" altLang="en-US"/>
              <a:pPr>
                <a:defRPr/>
              </a:pPr>
              <a:t>2025/12/4</a:t>
            </a:fld>
            <a:endParaRPr lang="ja-JP" altLang="en-US"/>
          </a:p>
        </p:txBody>
      </p:sp>
      <p:sp>
        <p:nvSpPr>
          <p:cNvPr id="4" name="フッター プレースホルダ 4">
            <a:extLst>
              <a:ext uri="{FF2B5EF4-FFF2-40B4-BE49-F238E27FC236}">
                <a16:creationId xmlns:a16="http://schemas.microsoft.com/office/drawing/2014/main" id="{299B3E80-E778-D118-336E-9A825B7FB35A}"/>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A9F31066-C769-76D5-4810-4DF31209A22F}"/>
              </a:ext>
            </a:extLst>
          </p:cNvPr>
          <p:cNvSpPr>
            <a:spLocks noGrp="1"/>
          </p:cNvSpPr>
          <p:nvPr>
            <p:ph type="sldNum" sz="quarter" idx="12"/>
          </p:nvPr>
        </p:nvSpPr>
        <p:spPr/>
        <p:txBody>
          <a:bodyPr/>
          <a:lstStyle>
            <a:lvl1pPr>
              <a:defRPr/>
            </a:lvl1pPr>
          </a:lstStyle>
          <a:p>
            <a:pPr>
              <a:defRPr/>
            </a:pPr>
            <a:fld id="{0D6FF505-9EC2-484C-9399-0537D5D44EB4}" type="slidenum">
              <a:rPr lang="ja-JP" altLang="en-US"/>
              <a:pPr>
                <a:defRPr/>
              </a:pPr>
              <a:t>‹#›</a:t>
            </a:fld>
            <a:endParaRPr lang="ja-JP" altLang="en-US"/>
          </a:p>
        </p:txBody>
      </p:sp>
    </p:spTree>
    <p:extLst>
      <p:ext uri="{BB962C8B-B14F-4D97-AF65-F5344CB8AC3E}">
        <p14:creationId xmlns:p14="http://schemas.microsoft.com/office/powerpoint/2010/main" val="359170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1E663784-54BA-882F-ECE1-3BB35D04FCE4}"/>
              </a:ext>
            </a:extLst>
          </p:cNvPr>
          <p:cNvSpPr>
            <a:spLocks noGrp="1"/>
          </p:cNvSpPr>
          <p:nvPr>
            <p:ph type="dt" sz="half" idx="10"/>
          </p:nvPr>
        </p:nvSpPr>
        <p:spPr/>
        <p:txBody>
          <a:bodyPr/>
          <a:lstStyle>
            <a:lvl1pPr>
              <a:defRPr/>
            </a:lvl1pPr>
          </a:lstStyle>
          <a:p>
            <a:pPr>
              <a:defRPr/>
            </a:pPr>
            <a:fld id="{413499F9-1B6E-4ED8-8C32-256FC9F1DB0B}" type="datetimeFigureOut">
              <a:rPr lang="ja-JP" altLang="en-US"/>
              <a:pPr>
                <a:defRPr/>
              </a:pPr>
              <a:t>2025/12/4</a:t>
            </a:fld>
            <a:endParaRPr lang="ja-JP" altLang="en-US"/>
          </a:p>
        </p:txBody>
      </p:sp>
      <p:sp>
        <p:nvSpPr>
          <p:cNvPr id="3" name="フッター プレースホルダ 4">
            <a:extLst>
              <a:ext uri="{FF2B5EF4-FFF2-40B4-BE49-F238E27FC236}">
                <a16:creationId xmlns:a16="http://schemas.microsoft.com/office/drawing/2014/main" id="{EB34A661-6E18-2E04-BC24-D99B6C75333B}"/>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1C588A3C-200E-4665-D56C-2D6B804200F8}"/>
              </a:ext>
            </a:extLst>
          </p:cNvPr>
          <p:cNvSpPr>
            <a:spLocks noGrp="1"/>
          </p:cNvSpPr>
          <p:nvPr>
            <p:ph type="sldNum" sz="quarter" idx="12"/>
          </p:nvPr>
        </p:nvSpPr>
        <p:spPr/>
        <p:txBody>
          <a:bodyPr/>
          <a:lstStyle>
            <a:lvl1pPr>
              <a:defRPr/>
            </a:lvl1pPr>
          </a:lstStyle>
          <a:p>
            <a:pPr>
              <a:defRPr/>
            </a:pPr>
            <a:fld id="{3C36B55B-2FAD-461E-AA5E-6B1DA40A5664}" type="slidenum">
              <a:rPr lang="ja-JP" altLang="en-US"/>
              <a:pPr>
                <a:defRPr/>
              </a:pPr>
              <a:t>‹#›</a:t>
            </a:fld>
            <a:endParaRPr lang="ja-JP" altLang="en-US"/>
          </a:p>
        </p:txBody>
      </p:sp>
    </p:spTree>
    <p:extLst>
      <p:ext uri="{BB962C8B-B14F-4D97-AF65-F5344CB8AC3E}">
        <p14:creationId xmlns:p14="http://schemas.microsoft.com/office/powerpoint/2010/main" val="241666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500BFAE6-9BF9-D8B0-B122-C06E2BCDB8FA}"/>
              </a:ext>
            </a:extLst>
          </p:cNvPr>
          <p:cNvSpPr>
            <a:spLocks noGrp="1"/>
          </p:cNvSpPr>
          <p:nvPr>
            <p:ph type="dt" sz="half" idx="10"/>
          </p:nvPr>
        </p:nvSpPr>
        <p:spPr/>
        <p:txBody>
          <a:bodyPr/>
          <a:lstStyle>
            <a:lvl1pPr>
              <a:defRPr/>
            </a:lvl1pPr>
          </a:lstStyle>
          <a:p>
            <a:pPr>
              <a:defRPr/>
            </a:pPr>
            <a:fld id="{F7F6B783-7757-4F1A-A8A2-E283FD7D79B4}" type="datetimeFigureOut">
              <a:rPr lang="ja-JP" altLang="en-US"/>
              <a:pPr>
                <a:defRPr/>
              </a:pPr>
              <a:t>2025/12/4</a:t>
            </a:fld>
            <a:endParaRPr lang="ja-JP" altLang="en-US"/>
          </a:p>
        </p:txBody>
      </p:sp>
      <p:sp>
        <p:nvSpPr>
          <p:cNvPr id="6" name="フッター プレースホルダ 4">
            <a:extLst>
              <a:ext uri="{FF2B5EF4-FFF2-40B4-BE49-F238E27FC236}">
                <a16:creationId xmlns:a16="http://schemas.microsoft.com/office/drawing/2014/main" id="{FB9C8CC2-8A88-6E53-74AE-E08275FC6DE4}"/>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ACDB6021-1456-93F0-37D1-91CC3B115EC7}"/>
              </a:ext>
            </a:extLst>
          </p:cNvPr>
          <p:cNvSpPr>
            <a:spLocks noGrp="1"/>
          </p:cNvSpPr>
          <p:nvPr>
            <p:ph type="sldNum" sz="quarter" idx="12"/>
          </p:nvPr>
        </p:nvSpPr>
        <p:spPr/>
        <p:txBody>
          <a:bodyPr/>
          <a:lstStyle>
            <a:lvl1pPr>
              <a:defRPr/>
            </a:lvl1pPr>
          </a:lstStyle>
          <a:p>
            <a:pPr>
              <a:defRPr/>
            </a:pPr>
            <a:fld id="{B482622D-072E-4C8B-AAF3-A1FE04657C7B}" type="slidenum">
              <a:rPr lang="ja-JP" altLang="en-US"/>
              <a:pPr>
                <a:defRPr/>
              </a:pPr>
              <a:t>‹#›</a:t>
            </a:fld>
            <a:endParaRPr lang="ja-JP" altLang="en-US"/>
          </a:p>
        </p:txBody>
      </p:sp>
    </p:spTree>
    <p:extLst>
      <p:ext uri="{BB962C8B-B14F-4D97-AF65-F5344CB8AC3E}">
        <p14:creationId xmlns:p14="http://schemas.microsoft.com/office/powerpoint/2010/main" val="2389079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2C2C1EB9-E347-E01D-4213-8B0EF80D5C69}"/>
              </a:ext>
            </a:extLst>
          </p:cNvPr>
          <p:cNvSpPr>
            <a:spLocks noGrp="1"/>
          </p:cNvSpPr>
          <p:nvPr>
            <p:ph type="dt" sz="half" idx="10"/>
          </p:nvPr>
        </p:nvSpPr>
        <p:spPr/>
        <p:txBody>
          <a:bodyPr/>
          <a:lstStyle>
            <a:lvl1pPr>
              <a:defRPr/>
            </a:lvl1pPr>
          </a:lstStyle>
          <a:p>
            <a:pPr>
              <a:defRPr/>
            </a:pPr>
            <a:fld id="{4367161F-1736-4045-A26D-4C9C79DD380C}" type="datetimeFigureOut">
              <a:rPr lang="ja-JP" altLang="en-US"/>
              <a:pPr>
                <a:defRPr/>
              </a:pPr>
              <a:t>2025/12/4</a:t>
            </a:fld>
            <a:endParaRPr lang="ja-JP" altLang="en-US"/>
          </a:p>
        </p:txBody>
      </p:sp>
      <p:sp>
        <p:nvSpPr>
          <p:cNvPr id="6" name="フッター プレースホルダ 4">
            <a:extLst>
              <a:ext uri="{FF2B5EF4-FFF2-40B4-BE49-F238E27FC236}">
                <a16:creationId xmlns:a16="http://schemas.microsoft.com/office/drawing/2014/main" id="{481C4C39-62E7-3720-6380-D4E1009A1403}"/>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1323F21A-F291-61B7-835F-553063C9A3F3}"/>
              </a:ext>
            </a:extLst>
          </p:cNvPr>
          <p:cNvSpPr>
            <a:spLocks noGrp="1"/>
          </p:cNvSpPr>
          <p:nvPr>
            <p:ph type="sldNum" sz="quarter" idx="12"/>
          </p:nvPr>
        </p:nvSpPr>
        <p:spPr/>
        <p:txBody>
          <a:bodyPr/>
          <a:lstStyle>
            <a:lvl1pPr>
              <a:defRPr/>
            </a:lvl1pPr>
          </a:lstStyle>
          <a:p>
            <a:pPr>
              <a:defRPr/>
            </a:pPr>
            <a:fld id="{88078B93-55E4-4B8D-A1A3-1A3FBF58F5B1}" type="slidenum">
              <a:rPr lang="ja-JP" altLang="en-US"/>
              <a:pPr>
                <a:defRPr/>
              </a:pPr>
              <a:t>‹#›</a:t>
            </a:fld>
            <a:endParaRPr lang="ja-JP" altLang="en-US"/>
          </a:p>
        </p:txBody>
      </p:sp>
    </p:spTree>
    <p:extLst>
      <p:ext uri="{BB962C8B-B14F-4D97-AF65-F5344CB8AC3E}">
        <p14:creationId xmlns:p14="http://schemas.microsoft.com/office/powerpoint/2010/main" val="2397789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E76F42D9-228D-9EA2-2CB8-C1E3792A524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2CF414B7-41F8-8142-72E6-352C1282A5D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BBC7714C-23D6-4E9E-0218-71C23BCC982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A4E3818F-5564-4DF1-8B32-AD5EDF13FA0D}" type="datetimeFigureOut">
              <a:rPr lang="ja-JP" altLang="en-US"/>
              <a:pPr>
                <a:defRPr/>
              </a:pPr>
              <a:t>2025/12/4</a:t>
            </a:fld>
            <a:endParaRPr lang="ja-JP" altLang="en-US"/>
          </a:p>
        </p:txBody>
      </p:sp>
      <p:sp>
        <p:nvSpPr>
          <p:cNvPr id="5" name="フッター プレースホルダ 4">
            <a:extLst>
              <a:ext uri="{FF2B5EF4-FFF2-40B4-BE49-F238E27FC236}">
                <a16:creationId xmlns:a16="http://schemas.microsoft.com/office/drawing/2014/main" id="{9E4F2347-E831-E681-6F1D-FEA5A276233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1D8BD75-7448-9606-5A20-7938AAB2521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C2AD78DD-9EF6-44A7-88B6-90F90BC0827C}"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a:extLst>
              <a:ext uri="{FF2B5EF4-FFF2-40B4-BE49-F238E27FC236}">
                <a16:creationId xmlns:a16="http://schemas.microsoft.com/office/drawing/2014/main" id="{1B2167A7-DFE9-FEF1-376E-024151038858}"/>
              </a:ext>
            </a:extLst>
          </p:cNvPr>
          <p:cNvSpPr>
            <a:spLocks noGrp="1"/>
          </p:cNvSpPr>
          <p:nvPr>
            <p:ph type="title"/>
          </p:nvPr>
        </p:nvSpPr>
        <p:spPr>
          <a:xfrm>
            <a:off x="-36513" y="333375"/>
            <a:ext cx="6192838" cy="647700"/>
          </a:xfrm>
        </p:spPr>
        <p:txBody>
          <a:bodyPr/>
          <a:lstStyle/>
          <a:p>
            <a:pPr algn="l" eaLnBrk="1" hangingPunct="1"/>
            <a:r>
              <a:rPr lang="en-US" altLang="ja-JP" sz="1800"/>
              <a:t>【</a:t>
            </a:r>
            <a:r>
              <a:rPr lang="ja-JP" altLang="en-US" sz="1800"/>
              <a:t>分野－調査内容</a:t>
            </a:r>
            <a:r>
              <a:rPr lang="en-US" altLang="ja-JP" sz="1800"/>
              <a:t>】</a:t>
            </a:r>
            <a:r>
              <a:rPr lang="ja-JP" altLang="en-US" sz="1800"/>
              <a:t>調査名：○○○○○調査</a:t>
            </a:r>
            <a:br>
              <a:rPr lang="en-US" altLang="ja-JP" sz="1800"/>
            </a:br>
            <a:r>
              <a:rPr lang="ja-JP" altLang="en-US" sz="1800"/>
              <a:t>　　　　　　　　　　（調査対象箇所：○○市○○）</a:t>
            </a:r>
          </a:p>
        </p:txBody>
      </p:sp>
      <p:sp>
        <p:nvSpPr>
          <p:cNvPr id="4" name="正方形/長方形 3">
            <a:extLst>
              <a:ext uri="{FF2B5EF4-FFF2-40B4-BE49-F238E27FC236}">
                <a16:creationId xmlns:a16="http://schemas.microsoft.com/office/drawing/2014/main" id="{D92E865E-A194-3712-26FD-CD44AAC1C784}"/>
              </a:ext>
            </a:extLst>
          </p:cNvPr>
          <p:cNvSpPr/>
          <p:nvPr/>
        </p:nvSpPr>
        <p:spPr>
          <a:xfrm>
            <a:off x="0" y="936625"/>
            <a:ext cx="9144000" cy="444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5" name="タイトル 1">
            <a:extLst>
              <a:ext uri="{FF2B5EF4-FFF2-40B4-BE49-F238E27FC236}">
                <a16:creationId xmlns:a16="http://schemas.microsoft.com/office/drawing/2014/main" id="{5F18FF80-3D08-C244-3338-FC8D2685A175}"/>
              </a:ext>
            </a:extLst>
          </p:cNvPr>
          <p:cNvSpPr txBox="1">
            <a:spLocks/>
          </p:cNvSpPr>
          <p:nvPr/>
        </p:nvSpPr>
        <p:spPr>
          <a:xfrm>
            <a:off x="6192838" y="563563"/>
            <a:ext cx="2771775" cy="417512"/>
          </a:xfrm>
          <a:prstGeom prst="rect">
            <a:avLst/>
          </a:prstGeom>
        </p:spPr>
        <p:txBody>
          <a:bodyPr anchor="ctr">
            <a:normAutofit/>
          </a:bodyPr>
          <a:lstStyle/>
          <a:p>
            <a:pPr algn="r" eaLnBrk="1" fontAlgn="auto" hangingPunct="1">
              <a:spcAft>
                <a:spcPts val="0"/>
              </a:spcAft>
              <a:defRPr/>
            </a:pPr>
            <a:r>
              <a:rPr lang="en-US" altLang="ja-JP" dirty="0">
                <a:latin typeface="+mj-lt"/>
                <a:ea typeface="+mj-ea"/>
                <a:cs typeface="+mj-cs"/>
              </a:rPr>
              <a:t>【</a:t>
            </a:r>
            <a:r>
              <a:rPr lang="ja-JP" altLang="en-US" dirty="0">
                <a:latin typeface="+mj-lt"/>
                <a:ea typeface="+mj-ea"/>
                <a:cs typeface="+mj-cs"/>
              </a:rPr>
              <a:t>調査主体</a:t>
            </a:r>
            <a:r>
              <a:rPr lang="en-US" altLang="ja-JP" dirty="0">
                <a:latin typeface="+mj-lt"/>
                <a:ea typeface="+mj-ea"/>
                <a:cs typeface="+mj-cs"/>
              </a:rPr>
              <a:t>】</a:t>
            </a:r>
            <a:r>
              <a:rPr lang="ja-JP" altLang="en-US" dirty="0">
                <a:latin typeface="+mj-lt"/>
                <a:ea typeface="+mj-ea"/>
                <a:cs typeface="+mj-cs"/>
              </a:rPr>
              <a:t>○○県○○市</a:t>
            </a:r>
          </a:p>
        </p:txBody>
      </p:sp>
      <p:sp>
        <p:nvSpPr>
          <p:cNvPr id="7" name="正方形/長方形 6">
            <a:extLst>
              <a:ext uri="{FF2B5EF4-FFF2-40B4-BE49-F238E27FC236}">
                <a16:creationId xmlns:a16="http://schemas.microsoft.com/office/drawing/2014/main" id="{2D1E889D-E2B6-FA94-29EA-A62CE8F65A40}"/>
              </a:ext>
            </a:extLst>
          </p:cNvPr>
          <p:cNvSpPr/>
          <p:nvPr/>
        </p:nvSpPr>
        <p:spPr>
          <a:xfrm>
            <a:off x="71438" y="1125538"/>
            <a:ext cx="5795962" cy="19431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6" name="正方形/長方形 5">
            <a:extLst>
              <a:ext uri="{FF2B5EF4-FFF2-40B4-BE49-F238E27FC236}">
                <a16:creationId xmlns:a16="http://schemas.microsoft.com/office/drawing/2014/main" id="{56811367-1ECB-207E-9F41-3F757E208C78}"/>
              </a:ext>
            </a:extLst>
          </p:cNvPr>
          <p:cNvSpPr/>
          <p:nvPr/>
        </p:nvSpPr>
        <p:spPr>
          <a:xfrm>
            <a:off x="107950" y="1052513"/>
            <a:ext cx="3384550"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調査対象事業の概要／施設の概要</a:t>
            </a:r>
          </a:p>
        </p:txBody>
      </p:sp>
      <p:sp>
        <p:nvSpPr>
          <p:cNvPr id="8" name="正方形/長方形 7">
            <a:extLst>
              <a:ext uri="{FF2B5EF4-FFF2-40B4-BE49-F238E27FC236}">
                <a16:creationId xmlns:a16="http://schemas.microsoft.com/office/drawing/2014/main" id="{AC210ACE-0783-4881-F2FF-313877D2B1DD}"/>
              </a:ext>
            </a:extLst>
          </p:cNvPr>
          <p:cNvSpPr/>
          <p:nvPr/>
        </p:nvSpPr>
        <p:spPr>
          <a:xfrm>
            <a:off x="6011863" y="1125538"/>
            <a:ext cx="2952750" cy="19431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0" name="正方形/長方形 9">
            <a:extLst>
              <a:ext uri="{FF2B5EF4-FFF2-40B4-BE49-F238E27FC236}">
                <a16:creationId xmlns:a16="http://schemas.microsoft.com/office/drawing/2014/main" id="{CC4DA7D3-A089-CADF-11A9-FAB0F187D8A5}"/>
              </a:ext>
            </a:extLst>
          </p:cNvPr>
          <p:cNvSpPr/>
          <p:nvPr/>
        </p:nvSpPr>
        <p:spPr>
          <a:xfrm>
            <a:off x="68263" y="3213100"/>
            <a:ext cx="8896350" cy="22209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2" name="正方形/長方形 11">
            <a:extLst>
              <a:ext uri="{FF2B5EF4-FFF2-40B4-BE49-F238E27FC236}">
                <a16:creationId xmlns:a16="http://schemas.microsoft.com/office/drawing/2014/main" id="{B6911AC3-80E0-F437-6375-C1D32738EECC}"/>
              </a:ext>
            </a:extLst>
          </p:cNvPr>
          <p:cNvSpPr/>
          <p:nvPr/>
        </p:nvSpPr>
        <p:spPr>
          <a:xfrm>
            <a:off x="68263" y="5535613"/>
            <a:ext cx="3419475" cy="12938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5" name="正方形/長方形 14">
            <a:extLst>
              <a:ext uri="{FF2B5EF4-FFF2-40B4-BE49-F238E27FC236}">
                <a16:creationId xmlns:a16="http://schemas.microsoft.com/office/drawing/2014/main" id="{8549D89B-E4CC-C827-5E8C-27FF850A2F8F}"/>
              </a:ext>
            </a:extLst>
          </p:cNvPr>
          <p:cNvSpPr/>
          <p:nvPr/>
        </p:nvSpPr>
        <p:spPr>
          <a:xfrm>
            <a:off x="5160963" y="2970213"/>
            <a:ext cx="3876675" cy="2220912"/>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en-US" altLang="ja-JP" sz="1200" dirty="0">
                <a:solidFill>
                  <a:srgbClr val="FF0000"/>
                </a:solidFill>
              </a:rPr>
              <a:t>【</a:t>
            </a:r>
            <a:r>
              <a:rPr lang="ja-JP" altLang="en-US" sz="1200" dirty="0">
                <a:solidFill>
                  <a:srgbClr val="FF0000"/>
                </a:solidFill>
              </a:rPr>
              <a:t>共通事項</a:t>
            </a:r>
            <a:r>
              <a:rPr lang="en-US" altLang="ja-JP" sz="1200" dirty="0">
                <a:solidFill>
                  <a:srgbClr val="FF0000"/>
                </a:solidFill>
              </a:rPr>
              <a:t>】</a:t>
            </a:r>
          </a:p>
          <a:p>
            <a:pPr marL="87313" indent="-87313" eaLnBrk="1" fontAlgn="auto" hangingPunct="1">
              <a:spcBef>
                <a:spcPts val="600"/>
              </a:spcBef>
              <a:spcAft>
                <a:spcPts val="0"/>
              </a:spcAft>
              <a:defRPr/>
            </a:pPr>
            <a:r>
              <a:rPr lang="ja-JP" altLang="en-US" sz="1200" dirty="0">
                <a:solidFill>
                  <a:srgbClr val="FF0000"/>
                </a:solidFill>
              </a:rPr>
              <a:t>・文字のサイズは１０ポイント以上で記載してください。</a:t>
            </a:r>
            <a:endParaRPr lang="en-US" altLang="ja-JP" sz="1200" dirty="0">
              <a:solidFill>
                <a:srgbClr val="FF0000"/>
              </a:solidFill>
            </a:endParaRPr>
          </a:p>
          <a:p>
            <a:pPr marL="87313" indent="-87313" eaLnBrk="1" fontAlgn="auto" hangingPunct="1">
              <a:spcBef>
                <a:spcPts val="600"/>
              </a:spcBef>
              <a:spcAft>
                <a:spcPts val="0"/>
              </a:spcAft>
              <a:defRPr/>
            </a:pPr>
            <a:r>
              <a:rPr lang="ja-JP" altLang="en-US" sz="1200" dirty="0">
                <a:solidFill>
                  <a:srgbClr val="FF0000"/>
                </a:solidFill>
              </a:rPr>
              <a:t>・それぞれの枠の大きさ・レイアウトは変更していただいても結構ですが、見出しの名称及びページ位置（１ページ目の項目は必ず１ページ目に記載）は変更しないでください。</a:t>
            </a:r>
            <a:endParaRPr lang="en-US" altLang="ja-JP" sz="1200" dirty="0">
              <a:solidFill>
                <a:srgbClr val="FF0000"/>
              </a:solidFill>
            </a:endParaRPr>
          </a:p>
          <a:p>
            <a:pPr marL="87313" indent="-87313" eaLnBrk="1" fontAlgn="auto" hangingPunct="1">
              <a:spcBef>
                <a:spcPts val="600"/>
              </a:spcBef>
              <a:spcAft>
                <a:spcPts val="0"/>
              </a:spcAft>
              <a:defRPr/>
            </a:pPr>
            <a:r>
              <a:rPr lang="ja-JP" altLang="en-US" sz="1200" dirty="0">
                <a:solidFill>
                  <a:srgbClr val="FF0000"/>
                </a:solidFill>
              </a:rPr>
              <a:t>・フロー図や箇条書き等を用い、分かりやすい資料として下さい。</a:t>
            </a:r>
            <a:endParaRPr lang="en-US" altLang="ja-JP" sz="1200" dirty="0">
              <a:solidFill>
                <a:srgbClr val="FF0000"/>
              </a:solidFill>
            </a:endParaRPr>
          </a:p>
          <a:p>
            <a:pPr marL="87313" indent="-87313" eaLnBrk="1" fontAlgn="auto" hangingPunct="1">
              <a:spcBef>
                <a:spcPts val="600"/>
              </a:spcBef>
              <a:spcAft>
                <a:spcPts val="0"/>
              </a:spcAft>
              <a:defRPr/>
            </a:pPr>
            <a:r>
              <a:rPr lang="ja-JP" altLang="en-US" sz="1200" dirty="0">
                <a:solidFill>
                  <a:srgbClr val="FF0000"/>
                </a:solidFill>
              </a:rPr>
              <a:t>　</a:t>
            </a:r>
            <a:r>
              <a:rPr lang="en-US" altLang="ja-JP" sz="1200" dirty="0">
                <a:solidFill>
                  <a:srgbClr val="FF0000"/>
                </a:solidFill>
              </a:rPr>
              <a:t>※</a:t>
            </a:r>
            <a:r>
              <a:rPr lang="ja-JP" altLang="en-US" sz="1200" dirty="0">
                <a:solidFill>
                  <a:srgbClr val="FF0000"/>
                </a:solidFill>
              </a:rPr>
              <a:t>位置図や図表等は裏面（</a:t>
            </a:r>
            <a:r>
              <a:rPr lang="en-US" altLang="ja-JP" sz="1200" dirty="0">
                <a:solidFill>
                  <a:srgbClr val="FF0000"/>
                </a:solidFill>
              </a:rPr>
              <a:t>2</a:t>
            </a:r>
            <a:r>
              <a:rPr lang="ja-JP" altLang="en-US" sz="1200" dirty="0">
                <a:solidFill>
                  <a:srgbClr val="FF0000"/>
                </a:solidFill>
              </a:rPr>
              <a:t>）へ添付してください。</a:t>
            </a:r>
            <a:endParaRPr lang="en-US" altLang="ja-JP" sz="1200" dirty="0">
              <a:solidFill>
                <a:srgbClr val="FF0000"/>
              </a:solidFill>
            </a:endParaRPr>
          </a:p>
        </p:txBody>
      </p:sp>
      <p:sp>
        <p:nvSpPr>
          <p:cNvPr id="16" name="タイトル 1">
            <a:extLst>
              <a:ext uri="{FF2B5EF4-FFF2-40B4-BE49-F238E27FC236}">
                <a16:creationId xmlns:a16="http://schemas.microsoft.com/office/drawing/2014/main" id="{A777453A-8553-3406-9B4E-D10BE656E8C5}"/>
              </a:ext>
            </a:extLst>
          </p:cNvPr>
          <p:cNvSpPr txBox="1">
            <a:spLocks/>
          </p:cNvSpPr>
          <p:nvPr/>
        </p:nvSpPr>
        <p:spPr>
          <a:xfrm>
            <a:off x="7740650" y="-26988"/>
            <a:ext cx="1511300" cy="360363"/>
          </a:xfrm>
          <a:prstGeom prst="rect">
            <a:avLst/>
          </a:prstGeom>
        </p:spPr>
        <p:txBody>
          <a:bodyPr anchor="ctr">
            <a:normAutofit/>
          </a:bodyPr>
          <a:lstStyle/>
          <a:p>
            <a:pPr algn="r" eaLnBrk="1" fontAlgn="auto" hangingPunct="1">
              <a:spcAft>
                <a:spcPts val="0"/>
              </a:spcAft>
              <a:defRPr/>
            </a:pPr>
            <a:r>
              <a:rPr lang="ja-JP" altLang="en-US" sz="1500" dirty="0">
                <a:latin typeface="+mj-lt"/>
                <a:ea typeface="+mj-ea"/>
                <a:cs typeface="+mj-cs"/>
              </a:rPr>
              <a:t>（様式</a:t>
            </a:r>
            <a:r>
              <a:rPr lang="en-US" altLang="ja-JP" sz="1500" dirty="0">
                <a:latin typeface="+mj-lt"/>
                <a:ea typeface="+mj-ea"/>
                <a:cs typeface="+mj-cs"/>
              </a:rPr>
              <a:t>-</a:t>
            </a:r>
            <a:r>
              <a:rPr lang="ja-JP" altLang="en-US" sz="1500" dirty="0">
                <a:latin typeface="+mj-lt"/>
                <a:ea typeface="+mj-ea"/>
                <a:cs typeface="+mj-cs"/>
              </a:rPr>
              <a:t>１（１））</a:t>
            </a:r>
          </a:p>
        </p:txBody>
      </p:sp>
      <p:sp>
        <p:nvSpPr>
          <p:cNvPr id="18" name="正方形/長方形 17">
            <a:extLst>
              <a:ext uri="{FF2B5EF4-FFF2-40B4-BE49-F238E27FC236}">
                <a16:creationId xmlns:a16="http://schemas.microsoft.com/office/drawing/2014/main" id="{C3C37121-B3E5-2797-5C28-4E15C4CA976F}"/>
              </a:ext>
            </a:extLst>
          </p:cNvPr>
          <p:cNvSpPr/>
          <p:nvPr/>
        </p:nvSpPr>
        <p:spPr>
          <a:xfrm>
            <a:off x="7164388" y="5535613"/>
            <a:ext cx="1800225" cy="12938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9" name="タイトル 1">
            <a:extLst>
              <a:ext uri="{FF2B5EF4-FFF2-40B4-BE49-F238E27FC236}">
                <a16:creationId xmlns:a16="http://schemas.microsoft.com/office/drawing/2014/main" id="{AA0A3481-6D5D-274B-60CB-3F13873F4662}"/>
              </a:ext>
            </a:extLst>
          </p:cNvPr>
          <p:cNvSpPr txBox="1">
            <a:spLocks/>
          </p:cNvSpPr>
          <p:nvPr/>
        </p:nvSpPr>
        <p:spPr>
          <a:xfrm>
            <a:off x="7223125" y="5948363"/>
            <a:ext cx="1625600" cy="692150"/>
          </a:xfrm>
          <a:prstGeom prst="rect">
            <a:avLst/>
          </a:prstGeom>
        </p:spPr>
        <p:txBody>
          <a:bodyPr anchor="ctr">
            <a:normAutofit lnSpcReduction="10000"/>
          </a:bodyPr>
          <a:lstStyle/>
          <a:p>
            <a:pPr algn="ctr" eaLnBrk="1" fontAlgn="auto" hangingPunct="1">
              <a:spcAft>
                <a:spcPts val="0"/>
              </a:spcAft>
              <a:defRPr/>
            </a:pPr>
            <a:r>
              <a:rPr lang="ja-JP" altLang="en-US" sz="1000" dirty="0">
                <a:latin typeface="+mj-lt"/>
                <a:ea typeface="+mj-ea"/>
                <a:cs typeface="+mj-cs"/>
              </a:rPr>
              <a:t>○○調査委託費</a:t>
            </a:r>
            <a:endParaRPr lang="en-US" altLang="ja-JP" sz="1000" dirty="0">
              <a:latin typeface="+mj-lt"/>
              <a:ea typeface="+mj-ea"/>
              <a:cs typeface="+mj-cs"/>
            </a:endParaRPr>
          </a:p>
          <a:p>
            <a:pPr algn="ctr" eaLnBrk="1" fontAlgn="auto" hangingPunct="1">
              <a:spcAft>
                <a:spcPts val="0"/>
              </a:spcAft>
              <a:defRPr/>
            </a:pPr>
            <a:r>
              <a:rPr lang="ja-JP" altLang="en-US" sz="1000" dirty="0">
                <a:latin typeface="+mj-lt"/>
                <a:ea typeface="+mj-ea"/>
                <a:cs typeface="+mj-cs"/>
              </a:rPr>
              <a:t>○○</a:t>
            </a:r>
            <a:r>
              <a:rPr lang="en-US" altLang="ja-JP" sz="1000" dirty="0">
                <a:latin typeface="+mj-lt"/>
                <a:ea typeface="+mj-ea"/>
                <a:cs typeface="+mj-cs"/>
              </a:rPr>
              <a:t>,</a:t>
            </a:r>
            <a:r>
              <a:rPr lang="ja-JP" altLang="en-US" sz="1000" dirty="0">
                <a:latin typeface="+mj-lt"/>
                <a:ea typeface="+mj-ea"/>
                <a:cs typeface="+mj-cs"/>
              </a:rPr>
              <a:t>○○○千円</a:t>
            </a:r>
            <a:endParaRPr lang="en-US" altLang="ja-JP" sz="1000" dirty="0">
              <a:latin typeface="+mj-lt"/>
              <a:ea typeface="+mj-ea"/>
              <a:cs typeface="+mj-cs"/>
            </a:endParaRPr>
          </a:p>
          <a:p>
            <a:pPr algn="ctr" eaLnBrk="1" fontAlgn="auto" hangingPunct="1">
              <a:spcAft>
                <a:spcPts val="0"/>
              </a:spcAft>
              <a:defRPr/>
            </a:pPr>
            <a:r>
              <a:rPr lang="ja-JP" altLang="en-US" sz="1000" dirty="0">
                <a:latin typeface="+mj-lt"/>
                <a:ea typeface="+mj-ea"/>
                <a:cs typeface="+mj-cs"/>
              </a:rPr>
              <a:t>（うち、補助金○○</a:t>
            </a:r>
            <a:r>
              <a:rPr lang="en-US" altLang="ja-JP" sz="1000" dirty="0">
                <a:latin typeface="+mj-lt"/>
                <a:ea typeface="+mj-ea"/>
                <a:cs typeface="+mj-cs"/>
              </a:rPr>
              <a:t>,</a:t>
            </a:r>
            <a:r>
              <a:rPr lang="ja-JP" altLang="en-US" sz="1000" dirty="0">
                <a:latin typeface="+mj-lt"/>
                <a:ea typeface="+mj-ea"/>
                <a:cs typeface="+mj-cs"/>
              </a:rPr>
              <a:t>○○○千円）</a:t>
            </a:r>
            <a:endParaRPr lang="en-US" altLang="ja-JP" sz="1000" dirty="0">
              <a:latin typeface="+mj-lt"/>
              <a:ea typeface="+mj-ea"/>
              <a:cs typeface="+mj-cs"/>
            </a:endParaRPr>
          </a:p>
        </p:txBody>
      </p:sp>
      <p:sp>
        <p:nvSpPr>
          <p:cNvPr id="20" name="正方形/長方形 19">
            <a:extLst>
              <a:ext uri="{FF2B5EF4-FFF2-40B4-BE49-F238E27FC236}">
                <a16:creationId xmlns:a16="http://schemas.microsoft.com/office/drawing/2014/main" id="{2AB80914-9D30-3118-7112-9F2241A7EA16}"/>
              </a:ext>
            </a:extLst>
          </p:cNvPr>
          <p:cNvSpPr/>
          <p:nvPr/>
        </p:nvSpPr>
        <p:spPr>
          <a:xfrm>
            <a:off x="33338" y="25400"/>
            <a:ext cx="6267450" cy="333375"/>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dirty="0">
                <a:solidFill>
                  <a:sysClr val="windowText" lastClr="000000"/>
                </a:solidFill>
                <a:latin typeface="ＭＳ Ｐゴシック"/>
              </a:rPr>
              <a:t>令和７年度 民間資金等活用事業調査費補助事業（補正予算）</a:t>
            </a:r>
            <a:endParaRPr lang="en-US" altLang="ja-JP" dirty="0">
              <a:solidFill>
                <a:sysClr val="windowText" lastClr="000000"/>
              </a:solidFill>
              <a:latin typeface="ＭＳ Ｐゴシック"/>
            </a:endParaRPr>
          </a:p>
        </p:txBody>
      </p:sp>
      <p:sp>
        <p:nvSpPr>
          <p:cNvPr id="23" name="正方形/長方形 22">
            <a:extLst>
              <a:ext uri="{FF2B5EF4-FFF2-40B4-BE49-F238E27FC236}">
                <a16:creationId xmlns:a16="http://schemas.microsoft.com/office/drawing/2014/main" id="{36329B08-363C-6386-6535-E7DF9DD6A837}"/>
              </a:ext>
            </a:extLst>
          </p:cNvPr>
          <p:cNvSpPr/>
          <p:nvPr/>
        </p:nvSpPr>
        <p:spPr>
          <a:xfrm>
            <a:off x="6137275" y="1052513"/>
            <a:ext cx="1476375"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検討経緯等</a:t>
            </a:r>
          </a:p>
        </p:txBody>
      </p:sp>
      <p:sp>
        <p:nvSpPr>
          <p:cNvPr id="24" name="正方形/長方形 23">
            <a:extLst>
              <a:ext uri="{FF2B5EF4-FFF2-40B4-BE49-F238E27FC236}">
                <a16:creationId xmlns:a16="http://schemas.microsoft.com/office/drawing/2014/main" id="{D74914BE-2EA1-6494-8ABB-91308DB74E1F}"/>
              </a:ext>
            </a:extLst>
          </p:cNvPr>
          <p:cNvSpPr/>
          <p:nvPr/>
        </p:nvSpPr>
        <p:spPr>
          <a:xfrm>
            <a:off x="107950" y="3111500"/>
            <a:ext cx="2160588"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調査の検討内容</a:t>
            </a:r>
          </a:p>
        </p:txBody>
      </p:sp>
      <p:sp>
        <p:nvSpPr>
          <p:cNvPr id="25" name="正方形/長方形 24">
            <a:extLst>
              <a:ext uri="{FF2B5EF4-FFF2-40B4-BE49-F238E27FC236}">
                <a16:creationId xmlns:a16="http://schemas.microsoft.com/office/drawing/2014/main" id="{9FE59389-B21B-2EF6-DD92-BDD06737F95F}"/>
              </a:ext>
            </a:extLst>
          </p:cNvPr>
          <p:cNvSpPr/>
          <p:nvPr/>
        </p:nvSpPr>
        <p:spPr>
          <a:xfrm>
            <a:off x="107950" y="5473700"/>
            <a:ext cx="2592388" cy="47625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物価変動リスクに対応した</a:t>
            </a:r>
            <a:endParaRPr lang="en-US" altLang="ja-JP" sz="1600" dirty="0">
              <a:solidFill>
                <a:schemeClr val="tx1"/>
              </a:solidFill>
            </a:endParaRPr>
          </a:p>
          <a:p>
            <a:pPr algn="ctr" eaLnBrk="1" fontAlgn="auto" hangingPunct="1">
              <a:spcBef>
                <a:spcPts val="0"/>
              </a:spcBef>
              <a:spcAft>
                <a:spcPts val="0"/>
              </a:spcAft>
              <a:defRPr/>
            </a:pPr>
            <a:r>
              <a:rPr lang="ja-JP" altLang="en-US" sz="1600" dirty="0">
                <a:solidFill>
                  <a:schemeClr val="tx1"/>
                </a:solidFill>
              </a:rPr>
              <a:t>案件形成に向けた検討内容</a:t>
            </a:r>
          </a:p>
        </p:txBody>
      </p:sp>
      <p:sp>
        <p:nvSpPr>
          <p:cNvPr id="26" name="正方形/長方形 25">
            <a:extLst>
              <a:ext uri="{FF2B5EF4-FFF2-40B4-BE49-F238E27FC236}">
                <a16:creationId xmlns:a16="http://schemas.microsoft.com/office/drawing/2014/main" id="{00580027-216E-828B-499F-A48D0D616240}"/>
              </a:ext>
            </a:extLst>
          </p:cNvPr>
          <p:cNvSpPr/>
          <p:nvPr/>
        </p:nvSpPr>
        <p:spPr>
          <a:xfrm>
            <a:off x="7235825" y="5473700"/>
            <a:ext cx="1651000" cy="471488"/>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200" dirty="0">
                <a:solidFill>
                  <a:schemeClr val="tx1"/>
                </a:solidFill>
              </a:rPr>
              <a:t>必要経費</a:t>
            </a:r>
            <a:endParaRPr lang="en-US" altLang="ja-JP" sz="1200" dirty="0">
              <a:solidFill>
                <a:schemeClr val="tx1"/>
              </a:solidFill>
            </a:endParaRPr>
          </a:p>
          <a:p>
            <a:pPr algn="ctr" eaLnBrk="1" fontAlgn="auto" hangingPunct="1">
              <a:spcBef>
                <a:spcPts val="0"/>
              </a:spcBef>
              <a:spcAft>
                <a:spcPts val="0"/>
              </a:spcAft>
              <a:defRPr/>
            </a:pPr>
            <a:r>
              <a:rPr lang="ja-JP" altLang="en-US" sz="1200" dirty="0">
                <a:solidFill>
                  <a:schemeClr val="tx1"/>
                </a:solidFill>
              </a:rPr>
              <a:t>（補助金要望額）</a:t>
            </a:r>
          </a:p>
        </p:txBody>
      </p:sp>
      <p:sp>
        <p:nvSpPr>
          <p:cNvPr id="22" name="正方形/長方形 21">
            <a:extLst>
              <a:ext uri="{FF2B5EF4-FFF2-40B4-BE49-F238E27FC236}">
                <a16:creationId xmlns:a16="http://schemas.microsoft.com/office/drawing/2014/main" id="{13B91F07-7AAD-73CC-2957-B45A78334361}"/>
              </a:ext>
            </a:extLst>
          </p:cNvPr>
          <p:cNvSpPr/>
          <p:nvPr/>
        </p:nvSpPr>
        <p:spPr>
          <a:xfrm>
            <a:off x="139700" y="6099175"/>
            <a:ext cx="3278188" cy="655638"/>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ja-JP" altLang="en-US" sz="1200" dirty="0">
                <a:solidFill>
                  <a:srgbClr val="FF0000"/>
                </a:solidFill>
              </a:rPr>
              <a:t>・物価変動リスクに対応した案件形成に向けて、どのような検討を行う予定か記載して下さい</a:t>
            </a:r>
            <a:endParaRPr lang="en-US" altLang="ja-JP" sz="1200" dirty="0">
              <a:solidFill>
                <a:srgbClr val="FF0000"/>
              </a:solidFill>
            </a:endParaRPr>
          </a:p>
        </p:txBody>
      </p:sp>
      <p:sp>
        <p:nvSpPr>
          <p:cNvPr id="2" name="正方形/長方形 1">
            <a:extLst>
              <a:ext uri="{FF2B5EF4-FFF2-40B4-BE49-F238E27FC236}">
                <a16:creationId xmlns:a16="http://schemas.microsoft.com/office/drawing/2014/main" id="{0C402339-48C2-FB85-22B4-2C6CA5129AF0}"/>
              </a:ext>
            </a:extLst>
          </p:cNvPr>
          <p:cNvSpPr/>
          <p:nvPr/>
        </p:nvSpPr>
        <p:spPr>
          <a:xfrm>
            <a:off x="501650" y="3824288"/>
            <a:ext cx="3494088" cy="655637"/>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ja-JP" altLang="en-US" sz="1200" dirty="0">
                <a:solidFill>
                  <a:srgbClr val="FF0000"/>
                </a:solidFill>
              </a:rPr>
              <a:t>・調査による検討内容（事業化に向けて解決すべき課題及び検討すべき内容など）について記載してください。</a:t>
            </a:r>
            <a:endParaRPr lang="en-US" altLang="ja-JP" sz="1200" dirty="0">
              <a:solidFill>
                <a:srgbClr val="FF0000"/>
              </a:solidFill>
            </a:endParaRPr>
          </a:p>
        </p:txBody>
      </p:sp>
      <p:sp>
        <p:nvSpPr>
          <p:cNvPr id="3" name="正方形/長方形 2">
            <a:extLst>
              <a:ext uri="{FF2B5EF4-FFF2-40B4-BE49-F238E27FC236}">
                <a16:creationId xmlns:a16="http://schemas.microsoft.com/office/drawing/2014/main" id="{60346C1F-06FB-D456-5828-69B0A6EB4EB9}"/>
              </a:ext>
            </a:extLst>
          </p:cNvPr>
          <p:cNvSpPr/>
          <p:nvPr/>
        </p:nvSpPr>
        <p:spPr>
          <a:xfrm>
            <a:off x="6088063" y="1627188"/>
            <a:ext cx="2800350" cy="655637"/>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ja-JP" altLang="en-US" sz="1200" dirty="0">
                <a:solidFill>
                  <a:srgbClr val="FF0000"/>
                </a:solidFill>
              </a:rPr>
              <a:t>・調査対象事業のこれまでの検討経緯等について記載してください。</a:t>
            </a:r>
            <a:endParaRPr lang="en-US" altLang="ja-JP" sz="1200" dirty="0">
              <a:solidFill>
                <a:srgbClr val="FF0000"/>
              </a:solidFill>
            </a:endParaRPr>
          </a:p>
        </p:txBody>
      </p:sp>
      <p:sp>
        <p:nvSpPr>
          <p:cNvPr id="21" name="四角形吹き出し 20">
            <a:extLst>
              <a:ext uri="{FF2B5EF4-FFF2-40B4-BE49-F238E27FC236}">
                <a16:creationId xmlns:a16="http://schemas.microsoft.com/office/drawing/2014/main" id="{571C23B5-CD68-F0DE-A4C6-B1BD2843AA5A}"/>
              </a:ext>
            </a:extLst>
          </p:cNvPr>
          <p:cNvSpPr/>
          <p:nvPr/>
        </p:nvSpPr>
        <p:spPr>
          <a:xfrm>
            <a:off x="560388" y="1431925"/>
            <a:ext cx="4465637" cy="1554163"/>
          </a:xfrm>
          <a:prstGeom prst="wedgeRectCallout">
            <a:avLst>
              <a:gd name="adj1" fmla="val -31622"/>
              <a:gd name="adj2" fmla="val -98895"/>
            </a:avLst>
          </a:prstGeom>
          <a:solidFill>
            <a:schemeClr val="bg1">
              <a:alpha val="37000"/>
            </a:schemeClr>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0"/>
              </a:spcBef>
              <a:spcAft>
                <a:spcPts val="0"/>
              </a:spcAft>
              <a:defRPr/>
            </a:pPr>
            <a:r>
              <a:rPr lang="ja-JP" altLang="en-US" sz="1200" dirty="0">
                <a:solidFill>
                  <a:srgbClr val="FF0000"/>
                </a:solidFill>
              </a:rPr>
              <a:t>・調査名、調査対象箇所、調査主体名を記載してください。</a:t>
            </a:r>
            <a:endParaRPr lang="en-US" altLang="ja-JP" sz="1200" dirty="0">
              <a:solidFill>
                <a:srgbClr val="FF0000"/>
              </a:solidFill>
            </a:endParaRPr>
          </a:p>
          <a:p>
            <a:pPr marL="87313" indent="-87313" eaLnBrk="1" fontAlgn="auto" hangingPunct="1">
              <a:spcBef>
                <a:spcPts val="0"/>
              </a:spcBef>
              <a:spcAft>
                <a:spcPts val="0"/>
              </a:spcAft>
              <a:defRPr/>
            </a:pPr>
            <a:r>
              <a:rPr lang="ja-JP" altLang="en-US" sz="1200" dirty="0">
                <a:solidFill>
                  <a:srgbClr val="FF0000"/>
                </a:solidFill>
              </a:rPr>
              <a:t>・</a:t>
            </a:r>
            <a:r>
              <a:rPr lang="en-US" altLang="ja-JP" sz="1200" dirty="0">
                <a:solidFill>
                  <a:srgbClr val="FF0000"/>
                </a:solidFill>
              </a:rPr>
              <a:t>【</a:t>
            </a:r>
            <a:r>
              <a:rPr lang="ja-JP" altLang="en-US" sz="1200" dirty="0">
                <a:solidFill>
                  <a:srgbClr val="FF0000"/>
                </a:solidFill>
              </a:rPr>
              <a:t>分野</a:t>
            </a:r>
            <a:r>
              <a:rPr lang="en-US" altLang="ja-JP" sz="1200" dirty="0">
                <a:solidFill>
                  <a:srgbClr val="FF0000"/>
                </a:solidFill>
              </a:rPr>
              <a:t>】</a:t>
            </a:r>
            <a:r>
              <a:rPr lang="ja-JP" altLang="en-US" sz="1200" dirty="0" err="1">
                <a:solidFill>
                  <a:srgbClr val="FF0000"/>
                </a:solidFill>
              </a:rPr>
              <a:t>には</a:t>
            </a:r>
            <a:r>
              <a:rPr lang="ja-JP" altLang="en-US" sz="1200" b="1" u="sng" dirty="0">
                <a:solidFill>
                  <a:srgbClr val="FF0000"/>
                </a:solidFill>
              </a:rPr>
              <a:t>募集要領</a:t>
            </a:r>
            <a:r>
              <a:rPr lang="en-US" altLang="ja-JP" sz="1200" b="1" u="sng" dirty="0">
                <a:solidFill>
                  <a:srgbClr val="FF0000"/>
                </a:solidFill>
              </a:rPr>
              <a:t>P3</a:t>
            </a:r>
            <a:r>
              <a:rPr lang="ja-JP" altLang="en-US" sz="1200" b="1" u="sng" dirty="0">
                <a:solidFill>
                  <a:srgbClr val="FF0000"/>
                </a:solidFill>
              </a:rPr>
              <a:t>に記載の対象分野に該当することが分かるように</a:t>
            </a:r>
            <a:r>
              <a:rPr lang="ja-JP" altLang="en-US" sz="1200" dirty="0">
                <a:solidFill>
                  <a:srgbClr val="FF0000"/>
                </a:solidFill>
              </a:rPr>
              <a:t>事業分野（公営住宅と社会福祉施設との複合施設、体育館と運動公園の整備など）を記載してください。</a:t>
            </a:r>
            <a:r>
              <a:rPr lang="ja-JP" altLang="en-US" sz="1200" b="1" u="sng" dirty="0">
                <a:solidFill>
                  <a:srgbClr val="FF0000"/>
                </a:solidFill>
              </a:rPr>
              <a:t>調査対象施設が単独省庁所管施設のみの場合は補助の対象になりません。</a:t>
            </a:r>
            <a:endParaRPr lang="en-US" altLang="ja-JP" sz="1200" b="1" u="sng" dirty="0">
              <a:solidFill>
                <a:srgbClr val="FF0000"/>
              </a:solidFill>
            </a:endParaRPr>
          </a:p>
          <a:p>
            <a:pPr marL="87313" indent="-87313" eaLnBrk="1" fontAlgn="auto" hangingPunct="1">
              <a:spcBef>
                <a:spcPts val="0"/>
              </a:spcBef>
              <a:spcAft>
                <a:spcPts val="0"/>
              </a:spcAft>
              <a:defRPr/>
            </a:pPr>
            <a:r>
              <a:rPr lang="ja-JP" altLang="en-US" sz="1200" dirty="0">
                <a:solidFill>
                  <a:srgbClr val="FF0000"/>
                </a:solidFill>
              </a:rPr>
              <a:t>・</a:t>
            </a:r>
            <a:r>
              <a:rPr lang="en-US" altLang="ja-JP" sz="1200" dirty="0">
                <a:solidFill>
                  <a:srgbClr val="FF0000"/>
                </a:solidFill>
              </a:rPr>
              <a:t>【</a:t>
            </a:r>
            <a:r>
              <a:rPr lang="ja-JP" altLang="en-US" sz="1200" dirty="0">
                <a:solidFill>
                  <a:srgbClr val="FF0000"/>
                </a:solidFill>
              </a:rPr>
              <a:t>調査内容</a:t>
            </a:r>
            <a:r>
              <a:rPr lang="en-US" altLang="ja-JP" sz="1200" dirty="0">
                <a:solidFill>
                  <a:srgbClr val="FF0000"/>
                </a:solidFill>
              </a:rPr>
              <a:t>】</a:t>
            </a:r>
            <a:r>
              <a:rPr lang="ja-JP" altLang="en-US" sz="1200" dirty="0" err="1">
                <a:solidFill>
                  <a:srgbClr val="FF0000"/>
                </a:solidFill>
              </a:rPr>
              <a:t>には</a:t>
            </a:r>
            <a:r>
              <a:rPr lang="ja-JP" altLang="en-US" sz="1200" dirty="0">
                <a:solidFill>
                  <a:srgbClr val="FF0000"/>
                </a:solidFill>
              </a:rPr>
              <a:t>募集要領２．２対象事業</a:t>
            </a:r>
            <a:r>
              <a:rPr lang="en-US" altLang="ja-JP" sz="1200" dirty="0">
                <a:solidFill>
                  <a:srgbClr val="FF0000"/>
                </a:solidFill>
              </a:rPr>
              <a:t>【</a:t>
            </a:r>
            <a:r>
              <a:rPr lang="ja-JP" altLang="en-US" sz="1200" dirty="0">
                <a:solidFill>
                  <a:srgbClr val="FF0000"/>
                </a:solidFill>
              </a:rPr>
              <a:t>調査内容に係る要件</a:t>
            </a:r>
            <a:r>
              <a:rPr lang="en-US" altLang="ja-JP" sz="1200" dirty="0">
                <a:solidFill>
                  <a:srgbClr val="FF0000"/>
                </a:solidFill>
              </a:rPr>
              <a:t>】</a:t>
            </a:r>
            <a:r>
              <a:rPr lang="ja-JP" altLang="en-US" sz="1200" dirty="0">
                <a:solidFill>
                  <a:srgbClr val="FF0000"/>
                </a:solidFill>
              </a:rPr>
              <a:t>のうち該当するもの（イ、ロ、ハ）を記載してください。</a:t>
            </a:r>
            <a:endParaRPr lang="en-US" altLang="ja-JP" sz="1200" dirty="0">
              <a:solidFill>
                <a:srgbClr val="FF0000"/>
              </a:solidFill>
            </a:endParaRPr>
          </a:p>
        </p:txBody>
      </p:sp>
      <p:sp>
        <p:nvSpPr>
          <p:cNvPr id="9" name="正方形/長方形 8">
            <a:extLst>
              <a:ext uri="{FF2B5EF4-FFF2-40B4-BE49-F238E27FC236}">
                <a16:creationId xmlns:a16="http://schemas.microsoft.com/office/drawing/2014/main" id="{9FAF905C-BFC9-F76B-46A6-A0A588DB7D6E}"/>
              </a:ext>
            </a:extLst>
          </p:cNvPr>
          <p:cNvSpPr/>
          <p:nvPr/>
        </p:nvSpPr>
        <p:spPr>
          <a:xfrm>
            <a:off x="3616325" y="5535613"/>
            <a:ext cx="3419475" cy="12938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1" name="正方形/長方形 10">
            <a:extLst>
              <a:ext uri="{FF2B5EF4-FFF2-40B4-BE49-F238E27FC236}">
                <a16:creationId xmlns:a16="http://schemas.microsoft.com/office/drawing/2014/main" id="{FB9A3E6D-21D5-9246-AE2B-26171CF263E6}"/>
              </a:ext>
            </a:extLst>
          </p:cNvPr>
          <p:cNvSpPr/>
          <p:nvPr/>
        </p:nvSpPr>
        <p:spPr>
          <a:xfrm>
            <a:off x="3652838" y="5468938"/>
            <a:ext cx="3006725" cy="47625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地域の経済・社会にメリットを</a:t>
            </a:r>
            <a:endParaRPr lang="en-US" altLang="ja-JP" sz="1600" dirty="0">
              <a:solidFill>
                <a:schemeClr val="tx1"/>
              </a:solidFill>
            </a:endParaRPr>
          </a:p>
          <a:p>
            <a:pPr algn="ctr" eaLnBrk="1" fontAlgn="auto" hangingPunct="1">
              <a:spcBef>
                <a:spcPts val="0"/>
              </a:spcBef>
              <a:spcAft>
                <a:spcPts val="0"/>
              </a:spcAft>
              <a:defRPr/>
            </a:pPr>
            <a:r>
              <a:rPr lang="ja-JP" altLang="en-US" sz="1600" dirty="0">
                <a:solidFill>
                  <a:schemeClr val="tx1"/>
                </a:solidFill>
              </a:rPr>
              <a:t>もたらすことを示す指標の検討</a:t>
            </a:r>
          </a:p>
        </p:txBody>
      </p:sp>
      <p:sp>
        <p:nvSpPr>
          <p:cNvPr id="14" name="正方形/長方形 13">
            <a:extLst>
              <a:ext uri="{FF2B5EF4-FFF2-40B4-BE49-F238E27FC236}">
                <a16:creationId xmlns:a16="http://schemas.microsoft.com/office/drawing/2014/main" id="{877E8AE6-DDF9-8EB2-BC8C-FE199065A66D}"/>
              </a:ext>
            </a:extLst>
          </p:cNvPr>
          <p:cNvSpPr/>
          <p:nvPr/>
        </p:nvSpPr>
        <p:spPr>
          <a:xfrm>
            <a:off x="3652838" y="6092825"/>
            <a:ext cx="3311525" cy="655638"/>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ja-JP" altLang="en-US" sz="1200" dirty="0">
                <a:solidFill>
                  <a:srgbClr val="FF0000"/>
                </a:solidFill>
              </a:rPr>
              <a:t>・地域の経済・社会にメリットをもたらすことを示す指標について、これまでの検討状況と今後の検討予定を記載してください。</a:t>
            </a:r>
            <a:endParaRPr lang="en-US" altLang="ja-JP" sz="12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a:extLst>
              <a:ext uri="{FF2B5EF4-FFF2-40B4-BE49-F238E27FC236}">
                <a16:creationId xmlns:a16="http://schemas.microsoft.com/office/drawing/2014/main" id="{742C5837-72D0-7BE9-439C-D2910D758CAB}"/>
              </a:ext>
            </a:extLst>
          </p:cNvPr>
          <p:cNvSpPr txBox="1">
            <a:spLocks/>
          </p:cNvSpPr>
          <p:nvPr/>
        </p:nvSpPr>
        <p:spPr>
          <a:xfrm>
            <a:off x="7740650" y="-26988"/>
            <a:ext cx="1511300" cy="360363"/>
          </a:xfrm>
          <a:prstGeom prst="rect">
            <a:avLst/>
          </a:prstGeom>
        </p:spPr>
        <p:txBody>
          <a:bodyPr anchor="ctr">
            <a:normAutofit/>
          </a:bodyPr>
          <a:lstStyle/>
          <a:p>
            <a:pPr algn="r" eaLnBrk="1" fontAlgn="auto" hangingPunct="1">
              <a:spcAft>
                <a:spcPts val="0"/>
              </a:spcAft>
              <a:defRPr/>
            </a:pPr>
            <a:r>
              <a:rPr lang="ja-JP" altLang="en-US" sz="1500" dirty="0">
                <a:latin typeface="+mj-lt"/>
                <a:ea typeface="+mj-ea"/>
                <a:cs typeface="+mj-cs"/>
              </a:rPr>
              <a:t>（様式</a:t>
            </a:r>
            <a:r>
              <a:rPr lang="en-US" altLang="ja-JP" sz="1500" dirty="0">
                <a:latin typeface="+mj-lt"/>
                <a:ea typeface="+mj-ea"/>
                <a:cs typeface="+mj-cs"/>
              </a:rPr>
              <a:t>-</a:t>
            </a:r>
            <a:r>
              <a:rPr lang="ja-JP" altLang="en-US" sz="1500" dirty="0">
                <a:latin typeface="+mj-lt"/>
                <a:ea typeface="+mj-ea"/>
                <a:cs typeface="+mj-cs"/>
              </a:rPr>
              <a:t>１（２））</a:t>
            </a:r>
          </a:p>
        </p:txBody>
      </p:sp>
      <p:sp>
        <p:nvSpPr>
          <p:cNvPr id="21" name="正方形/長方形 20">
            <a:extLst>
              <a:ext uri="{FF2B5EF4-FFF2-40B4-BE49-F238E27FC236}">
                <a16:creationId xmlns:a16="http://schemas.microsoft.com/office/drawing/2014/main" id="{AED8B580-D6DF-9B24-10AE-761DFB6B6F76}"/>
              </a:ext>
            </a:extLst>
          </p:cNvPr>
          <p:cNvSpPr/>
          <p:nvPr/>
        </p:nvSpPr>
        <p:spPr>
          <a:xfrm>
            <a:off x="71438" y="1211263"/>
            <a:ext cx="4213225" cy="55308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3" name="正方形/長方形 22">
            <a:extLst>
              <a:ext uri="{FF2B5EF4-FFF2-40B4-BE49-F238E27FC236}">
                <a16:creationId xmlns:a16="http://schemas.microsoft.com/office/drawing/2014/main" id="{B23BF57F-7706-9C49-235D-C7F811ABBF15}"/>
              </a:ext>
            </a:extLst>
          </p:cNvPr>
          <p:cNvSpPr/>
          <p:nvPr/>
        </p:nvSpPr>
        <p:spPr>
          <a:xfrm>
            <a:off x="4427538" y="4005263"/>
            <a:ext cx="4537075" cy="27368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7" name="正方形/長方形 16">
            <a:extLst>
              <a:ext uri="{FF2B5EF4-FFF2-40B4-BE49-F238E27FC236}">
                <a16:creationId xmlns:a16="http://schemas.microsoft.com/office/drawing/2014/main" id="{FD7C3243-AE84-F726-B810-C32A588BC08D}"/>
              </a:ext>
            </a:extLst>
          </p:cNvPr>
          <p:cNvSpPr/>
          <p:nvPr/>
        </p:nvSpPr>
        <p:spPr>
          <a:xfrm>
            <a:off x="33338" y="25400"/>
            <a:ext cx="6192837" cy="333375"/>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dirty="0">
                <a:solidFill>
                  <a:sysClr val="windowText" lastClr="000000"/>
                </a:solidFill>
                <a:latin typeface="ＭＳ Ｐゴシック"/>
              </a:rPr>
              <a:t>令和７年度 民間資金等活用事業調査費補助事業（補正予算）</a:t>
            </a:r>
            <a:endParaRPr lang="en-US" altLang="ja-JP" dirty="0">
              <a:solidFill>
                <a:sysClr val="windowText" lastClr="000000"/>
              </a:solidFill>
              <a:latin typeface="ＭＳ Ｐゴシック"/>
            </a:endParaRPr>
          </a:p>
        </p:txBody>
      </p:sp>
      <p:sp>
        <p:nvSpPr>
          <p:cNvPr id="3078" name="タイトル 1">
            <a:extLst>
              <a:ext uri="{FF2B5EF4-FFF2-40B4-BE49-F238E27FC236}">
                <a16:creationId xmlns:a16="http://schemas.microsoft.com/office/drawing/2014/main" id="{9049560A-F106-0447-E1DB-E8675C61E242}"/>
              </a:ext>
            </a:extLst>
          </p:cNvPr>
          <p:cNvSpPr>
            <a:spLocks noGrp="1"/>
          </p:cNvSpPr>
          <p:nvPr>
            <p:ph type="title"/>
          </p:nvPr>
        </p:nvSpPr>
        <p:spPr>
          <a:xfrm>
            <a:off x="-36513" y="333375"/>
            <a:ext cx="6192838" cy="647700"/>
          </a:xfrm>
        </p:spPr>
        <p:txBody>
          <a:bodyPr/>
          <a:lstStyle/>
          <a:p>
            <a:pPr algn="l" eaLnBrk="1" hangingPunct="1"/>
            <a:r>
              <a:rPr lang="en-US" altLang="ja-JP" sz="1800"/>
              <a:t>【</a:t>
            </a:r>
            <a:r>
              <a:rPr lang="ja-JP" altLang="en-US" sz="1800"/>
              <a:t>分野－調査内容：●</a:t>
            </a:r>
            <a:r>
              <a:rPr lang="en-US" altLang="ja-JP" sz="1800"/>
              <a:t>】</a:t>
            </a:r>
            <a:r>
              <a:rPr lang="ja-JP" altLang="en-US" sz="1800"/>
              <a:t>○○○○○調査</a:t>
            </a:r>
            <a:br>
              <a:rPr lang="en-US" altLang="ja-JP" sz="1800"/>
            </a:br>
            <a:r>
              <a:rPr lang="ja-JP" altLang="en-US" sz="1800"/>
              <a:t>　　　　　　　　　　（調査対象箇所：○○市○○）</a:t>
            </a:r>
          </a:p>
        </p:txBody>
      </p:sp>
      <p:sp>
        <p:nvSpPr>
          <p:cNvPr id="19" name="正方形/長方形 18">
            <a:extLst>
              <a:ext uri="{FF2B5EF4-FFF2-40B4-BE49-F238E27FC236}">
                <a16:creationId xmlns:a16="http://schemas.microsoft.com/office/drawing/2014/main" id="{76C7EBC9-4523-16D4-44AC-F411FBD3307A}"/>
              </a:ext>
            </a:extLst>
          </p:cNvPr>
          <p:cNvSpPr/>
          <p:nvPr/>
        </p:nvSpPr>
        <p:spPr>
          <a:xfrm>
            <a:off x="0" y="936625"/>
            <a:ext cx="9144000" cy="444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0" name="タイトル 1">
            <a:extLst>
              <a:ext uri="{FF2B5EF4-FFF2-40B4-BE49-F238E27FC236}">
                <a16:creationId xmlns:a16="http://schemas.microsoft.com/office/drawing/2014/main" id="{CFF48CA9-86CA-3B21-53DD-710595B99D95}"/>
              </a:ext>
            </a:extLst>
          </p:cNvPr>
          <p:cNvSpPr txBox="1">
            <a:spLocks/>
          </p:cNvSpPr>
          <p:nvPr/>
        </p:nvSpPr>
        <p:spPr>
          <a:xfrm>
            <a:off x="6192838" y="563563"/>
            <a:ext cx="2771775" cy="417512"/>
          </a:xfrm>
          <a:prstGeom prst="rect">
            <a:avLst/>
          </a:prstGeom>
        </p:spPr>
        <p:txBody>
          <a:bodyPr anchor="ctr">
            <a:normAutofit/>
          </a:bodyPr>
          <a:lstStyle/>
          <a:p>
            <a:pPr algn="r" eaLnBrk="1" fontAlgn="auto" hangingPunct="1">
              <a:spcAft>
                <a:spcPts val="0"/>
              </a:spcAft>
              <a:defRPr/>
            </a:pPr>
            <a:r>
              <a:rPr lang="en-US" altLang="ja-JP" dirty="0">
                <a:latin typeface="+mj-lt"/>
                <a:ea typeface="+mj-ea"/>
                <a:cs typeface="+mj-cs"/>
              </a:rPr>
              <a:t>【</a:t>
            </a:r>
            <a:r>
              <a:rPr lang="ja-JP" altLang="en-US" dirty="0">
                <a:latin typeface="+mj-lt"/>
                <a:ea typeface="+mj-ea"/>
                <a:cs typeface="+mj-cs"/>
              </a:rPr>
              <a:t>調査主体</a:t>
            </a:r>
            <a:r>
              <a:rPr lang="en-US" altLang="ja-JP" dirty="0">
                <a:latin typeface="+mj-lt"/>
                <a:ea typeface="+mj-ea"/>
                <a:cs typeface="+mj-cs"/>
              </a:rPr>
              <a:t>】</a:t>
            </a:r>
            <a:r>
              <a:rPr lang="ja-JP" altLang="en-US" dirty="0">
                <a:latin typeface="+mj-lt"/>
                <a:ea typeface="+mj-ea"/>
                <a:cs typeface="+mj-cs"/>
              </a:rPr>
              <a:t>○○県○○市</a:t>
            </a:r>
          </a:p>
        </p:txBody>
      </p:sp>
      <p:sp>
        <p:nvSpPr>
          <p:cNvPr id="15" name="正方形/長方形 14">
            <a:extLst>
              <a:ext uri="{FF2B5EF4-FFF2-40B4-BE49-F238E27FC236}">
                <a16:creationId xmlns:a16="http://schemas.microsoft.com/office/drawing/2014/main" id="{353B7A1D-DE2E-87E7-E25B-DF4F4089D44E}"/>
              </a:ext>
            </a:extLst>
          </p:cNvPr>
          <p:cNvSpPr/>
          <p:nvPr/>
        </p:nvSpPr>
        <p:spPr>
          <a:xfrm>
            <a:off x="684213" y="1844675"/>
            <a:ext cx="2663825" cy="719138"/>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0"/>
              </a:spcBef>
              <a:spcAft>
                <a:spcPts val="0"/>
              </a:spcAft>
              <a:defRPr/>
            </a:pPr>
            <a:r>
              <a:rPr lang="ja-JP" altLang="en-US" sz="1200" dirty="0">
                <a:solidFill>
                  <a:srgbClr val="FF0000"/>
                </a:solidFill>
              </a:rPr>
              <a:t>・調査対象事業や施設の位置図及び現況の写真等を添付してください。</a:t>
            </a:r>
            <a:endParaRPr lang="en-US" altLang="ja-JP" sz="1200" dirty="0">
              <a:solidFill>
                <a:srgbClr val="FF0000"/>
              </a:solidFill>
            </a:endParaRPr>
          </a:p>
        </p:txBody>
      </p:sp>
      <p:sp>
        <p:nvSpPr>
          <p:cNvPr id="18" name="正方形/長方形 17">
            <a:extLst>
              <a:ext uri="{FF2B5EF4-FFF2-40B4-BE49-F238E27FC236}">
                <a16:creationId xmlns:a16="http://schemas.microsoft.com/office/drawing/2014/main" id="{6A05445F-8A32-C14E-BFA6-40BAFE4EF3EA}"/>
              </a:ext>
            </a:extLst>
          </p:cNvPr>
          <p:cNvSpPr/>
          <p:nvPr/>
        </p:nvSpPr>
        <p:spPr>
          <a:xfrm>
            <a:off x="4795838" y="4537075"/>
            <a:ext cx="3800475" cy="1484313"/>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0"/>
              </a:spcBef>
              <a:spcAft>
                <a:spcPts val="0"/>
              </a:spcAft>
              <a:defRPr/>
            </a:pPr>
            <a:r>
              <a:rPr lang="ja-JP" altLang="en-US" sz="1200" dirty="0">
                <a:solidFill>
                  <a:srgbClr val="FF0000"/>
                </a:solidFill>
              </a:rPr>
              <a:t>・「事業化に向けて解決すべき課題及び検討すべき内容」を補足するスキーム図や事業計画図などを添付してください。</a:t>
            </a:r>
            <a:endParaRPr lang="en-US" altLang="ja-JP" sz="1200" dirty="0">
              <a:solidFill>
                <a:srgbClr val="FF0000"/>
              </a:solidFill>
            </a:endParaRPr>
          </a:p>
          <a:p>
            <a:pPr marL="87313" indent="-87313" eaLnBrk="1" fontAlgn="auto" hangingPunct="1">
              <a:spcBef>
                <a:spcPts val="600"/>
              </a:spcBef>
              <a:spcAft>
                <a:spcPts val="0"/>
              </a:spcAft>
              <a:defRPr/>
            </a:pPr>
            <a:r>
              <a:rPr lang="ja-JP" altLang="en-US" sz="1200" dirty="0">
                <a:solidFill>
                  <a:srgbClr val="FF0000"/>
                </a:solidFill>
              </a:rPr>
              <a:t>・記載内容は、図表等の補足資料を添付するものとし、説明文を追加記載することのないようお願いします。</a:t>
            </a:r>
            <a:endParaRPr lang="en-US" altLang="ja-JP" sz="1200" dirty="0">
              <a:solidFill>
                <a:srgbClr val="FF0000"/>
              </a:solidFill>
            </a:endParaRPr>
          </a:p>
        </p:txBody>
      </p:sp>
      <p:sp>
        <p:nvSpPr>
          <p:cNvPr id="27" name="正方形/長方形 26">
            <a:extLst>
              <a:ext uri="{FF2B5EF4-FFF2-40B4-BE49-F238E27FC236}">
                <a16:creationId xmlns:a16="http://schemas.microsoft.com/office/drawing/2014/main" id="{6667E905-4204-859A-090F-5E6E227C8325}"/>
              </a:ext>
            </a:extLst>
          </p:cNvPr>
          <p:cNvSpPr/>
          <p:nvPr/>
        </p:nvSpPr>
        <p:spPr>
          <a:xfrm>
            <a:off x="161925" y="1052513"/>
            <a:ext cx="2016125"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事業／施設の位置図</a:t>
            </a:r>
          </a:p>
        </p:txBody>
      </p:sp>
      <p:sp>
        <p:nvSpPr>
          <p:cNvPr id="28" name="正方形/長方形 27">
            <a:extLst>
              <a:ext uri="{FF2B5EF4-FFF2-40B4-BE49-F238E27FC236}">
                <a16:creationId xmlns:a16="http://schemas.microsoft.com/office/drawing/2014/main" id="{7C11B952-8E6D-3895-45FE-B269A77697D0}"/>
              </a:ext>
            </a:extLst>
          </p:cNvPr>
          <p:cNvSpPr/>
          <p:nvPr/>
        </p:nvSpPr>
        <p:spPr>
          <a:xfrm>
            <a:off x="4500563" y="3832225"/>
            <a:ext cx="3097212"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事業計画／検討内容に係る図表</a:t>
            </a:r>
          </a:p>
        </p:txBody>
      </p:sp>
      <p:sp>
        <p:nvSpPr>
          <p:cNvPr id="22" name="正方形/長方形 21">
            <a:extLst>
              <a:ext uri="{FF2B5EF4-FFF2-40B4-BE49-F238E27FC236}">
                <a16:creationId xmlns:a16="http://schemas.microsoft.com/office/drawing/2014/main" id="{473E84D4-8374-6C86-78C6-14A226B760A7}"/>
              </a:ext>
            </a:extLst>
          </p:cNvPr>
          <p:cNvSpPr/>
          <p:nvPr/>
        </p:nvSpPr>
        <p:spPr>
          <a:xfrm>
            <a:off x="4427538" y="1211263"/>
            <a:ext cx="4537075" cy="25019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4" name="正方形/長方形 23">
            <a:extLst>
              <a:ext uri="{FF2B5EF4-FFF2-40B4-BE49-F238E27FC236}">
                <a16:creationId xmlns:a16="http://schemas.microsoft.com/office/drawing/2014/main" id="{DC5660E7-4B50-4902-F700-6A4E1A92116B}"/>
              </a:ext>
            </a:extLst>
          </p:cNvPr>
          <p:cNvSpPr/>
          <p:nvPr/>
        </p:nvSpPr>
        <p:spPr>
          <a:xfrm>
            <a:off x="4500563" y="1039813"/>
            <a:ext cx="4103687"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検討の成果及び調査実施後のスケジュール</a:t>
            </a:r>
          </a:p>
        </p:txBody>
      </p:sp>
      <p:sp>
        <p:nvSpPr>
          <p:cNvPr id="3" name="正方形/長方形 2">
            <a:extLst>
              <a:ext uri="{FF2B5EF4-FFF2-40B4-BE49-F238E27FC236}">
                <a16:creationId xmlns:a16="http://schemas.microsoft.com/office/drawing/2014/main" id="{7B2F95D7-2C13-EC8E-8C2F-22800A49A38A}"/>
              </a:ext>
            </a:extLst>
          </p:cNvPr>
          <p:cNvSpPr/>
          <p:nvPr/>
        </p:nvSpPr>
        <p:spPr>
          <a:xfrm>
            <a:off x="5219700" y="1844675"/>
            <a:ext cx="2808288" cy="719138"/>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0"/>
              </a:spcBef>
              <a:spcAft>
                <a:spcPts val="0"/>
              </a:spcAft>
              <a:defRPr/>
            </a:pPr>
            <a:r>
              <a:rPr lang="ja-JP" altLang="en-US" sz="1200" dirty="0">
                <a:solidFill>
                  <a:srgbClr val="FF0000"/>
                </a:solidFill>
              </a:rPr>
              <a:t>・調査検討の成果として期待される事項、調査実施後の事業スケジュールを記載してください。</a:t>
            </a:r>
            <a:endParaRPr lang="en-US" altLang="ja-JP" sz="1200" dirty="0">
              <a:solidFill>
                <a:srgbClr val="FF0000"/>
              </a:solidFill>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591</Words>
  <Application>Microsoft Office PowerPoint</Application>
  <PresentationFormat>画面に合わせる (4:3)</PresentationFormat>
  <Paragraphs>39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ＭＳ Ｐゴシック</vt:lpstr>
      <vt:lpstr>Arial</vt:lpstr>
      <vt:lpstr>Calibri</vt:lpstr>
      <vt:lpstr>Office テーマ</vt:lpstr>
      <vt:lpstr>【分野－調査内容】調査名：○○○○○調査 　　　　　　　　　　（調査対象箇所：○○市○○）</vt:lpstr>
      <vt:lpstr>【分野－調査内容：●】○○○○○調査 　　　　　　　　　　（調査対象箇所：○○市○○）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2025-12-04T02:34:59Z</dcterms:created>
  <dcterms:modified xsi:type="dcterms:W3CDTF">2025-12-04T02:35:22Z</dcterms:modified>
</cp:coreProperties>
</file>