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8" r:id="rId3"/>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9"/>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4A6E1D-26A4-4625-9D0D-219CC9DEA80D}" v="3" dt="2026-03-06T01:51:36.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426" autoAdjust="0"/>
    <p:restoredTop sz="92998" autoAdjust="0"/>
  </p:normalViewPr>
  <p:slideViewPr>
    <p:cSldViewPr>
      <p:cViewPr varScale="1">
        <p:scale>
          <a:sx n="57" d="100"/>
          <a:sy n="57" d="100"/>
        </p:scale>
        <p:origin x="385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F6E02F5B-73A6-B3D8-BA62-8998F1C368E4}"/>
              </a:ext>
            </a:extLst>
          </p:cNvPr>
          <p:cNvSpPr>
            <a:spLocks noGrp="1"/>
          </p:cNvSpPr>
          <p:nvPr>
            <p:ph type="dt" sz="half" idx="10"/>
          </p:nvPr>
        </p:nvSpPr>
        <p:spPr/>
        <p:txBody>
          <a:bodyPr/>
          <a:lstStyle>
            <a:lvl1pPr>
              <a:defRPr/>
            </a:lvl1pPr>
          </a:lstStyle>
          <a:p>
            <a:pPr>
              <a:defRPr/>
            </a:pPr>
            <a:fld id="{BA94B843-D6BE-48E1-A72D-6124254A8BEC}"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217575F3-5377-2625-0F6C-AC56D1BE7E9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36808CF-5AF5-83DB-4802-89C1F9581BD3}"/>
              </a:ext>
            </a:extLst>
          </p:cNvPr>
          <p:cNvSpPr>
            <a:spLocks noGrp="1"/>
          </p:cNvSpPr>
          <p:nvPr>
            <p:ph type="sldNum" sz="quarter" idx="12"/>
          </p:nvPr>
        </p:nvSpPr>
        <p:spPr/>
        <p:txBody>
          <a:bodyPr/>
          <a:lstStyle>
            <a:lvl1pPr>
              <a:defRPr/>
            </a:lvl1pPr>
          </a:lstStyle>
          <a:p>
            <a:pPr>
              <a:defRPr/>
            </a:pPr>
            <a:fld id="{79674C12-C19B-4A55-9260-3F0E6AD06CE7}" type="slidenum">
              <a:rPr lang="ja-JP" altLang="en-US"/>
              <a:pPr>
                <a:defRPr/>
              </a:pPr>
              <a:t>‹#›</a:t>
            </a:fld>
            <a:endParaRPr lang="ja-JP" altLang="en-US"/>
          </a:p>
        </p:txBody>
      </p:sp>
    </p:spTree>
    <p:extLst>
      <p:ext uri="{BB962C8B-B14F-4D97-AF65-F5344CB8AC3E}">
        <p14:creationId xmlns:p14="http://schemas.microsoft.com/office/powerpoint/2010/main" val="3610216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3450411-E2C0-CB8D-49C4-8FA96F45DB52}"/>
              </a:ext>
            </a:extLst>
          </p:cNvPr>
          <p:cNvSpPr>
            <a:spLocks noGrp="1"/>
          </p:cNvSpPr>
          <p:nvPr>
            <p:ph type="dt" sz="half" idx="10"/>
          </p:nvPr>
        </p:nvSpPr>
        <p:spPr/>
        <p:txBody>
          <a:bodyPr/>
          <a:lstStyle>
            <a:lvl1pPr>
              <a:defRPr/>
            </a:lvl1pPr>
          </a:lstStyle>
          <a:p>
            <a:pPr>
              <a:defRPr/>
            </a:pPr>
            <a:fld id="{10E882A3-01BE-4AD3-8867-9C52CE68CCF5}"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4818A774-DF20-13A1-8291-AD38914927B6}"/>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E0F9796B-310A-18C6-506E-B21DD2A18606}"/>
              </a:ext>
            </a:extLst>
          </p:cNvPr>
          <p:cNvSpPr>
            <a:spLocks noGrp="1"/>
          </p:cNvSpPr>
          <p:nvPr>
            <p:ph type="sldNum" sz="quarter" idx="12"/>
          </p:nvPr>
        </p:nvSpPr>
        <p:spPr/>
        <p:txBody>
          <a:bodyPr/>
          <a:lstStyle>
            <a:lvl1pPr>
              <a:defRPr/>
            </a:lvl1pPr>
          </a:lstStyle>
          <a:p>
            <a:pPr>
              <a:defRPr/>
            </a:pPr>
            <a:fld id="{11838460-E249-4A4E-B359-F3E2AEBF5E78}" type="slidenum">
              <a:rPr lang="ja-JP" altLang="en-US"/>
              <a:pPr>
                <a:defRPr/>
              </a:pPr>
              <a:t>‹#›</a:t>
            </a:fld>
            <a:endParaRPr lang="ja-JP" altLang="en-US"/>
          </a:p>
        </p:txBody>
      </p:sp>
    </p:spTree>
    <p:extLst>
      <p:ext uri="{BB962C8B-B14F-4D97-AF65-F5344CB8AC3E}">
        <p14:creationId xmlns:p14="http://schemas.microsoft.com/office/powerpoint/2010/main" val="4232617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F26D198-235E-93F7-7E8B-1F6824A3622C}"/>
              </a:ext>
            </a:extLst>
          </p:cNvPr>
          <p:cNvSpPr>
            <a:spLocks noGrp="1"/>
          </p:cNvSpPr>
          <p:nvPr>
            <p:ph type="dt" sz="half" idx="10"/>
          </p:nvPr>
        </p:nvSpPr>
        <p:spPr/>
        <p:txBody>
          <a:bodyPr/>
          <a:lstStyle>
            <a:lvl1pPr>
              <a:defRPr/>
            </a:lvl1pPr>
          </a:lstStyle>
          <a:p>
            <a:pPr>
              <a:defRPr/>
            </a:pPr>
            <a:fld id="{BC3A5992-6569-4A70-BB08-49C659CD1D47}"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D58E68C9-A726-068E-C744-2883C62DF71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232CCFA-66BC-47F3-E4FC-094A944FEBFD}"/>
              </a:ext>
            </a:extLst>
          </p:cNvPr>
          <p:cNvSpPr>
            <a:spLocks noGrp="1"/>
          </p:cNvSpPr>
          <p:nvPr>
            <p:ph type="sldNum" sz="quarter" idx="12"/>
          </p:nvPr>
        </p:nvSpPr>
        <p:spPr/>
        <p:txBody>
          <a:bodyPr/>
          <a:lstStyle>
            <a:lvl1pPr>
              <a:defRPr/>
            </a:lvl1pPr>
          </a:lstStyle>
          <a:p>
            <a:pPr>
              <a:defRPr/>
            </a:pPr>
            <a:fld id="{A6D10A05-7881-4DE3-BC17-4F097CBC2646}" type="slidenum">
              <a:rPr lang="ja-JP" altLang="en-US"/>
              <a:pPr>
                <a:defRPr/>
              </a:pPr>
              <a:t>‹#›</a:t>
            </a:fld>
            <a:endParaRPr lang="ja-JP" altLang="en-US"/>
          </a:p>
        </p:txBody>
      </p:sp>
    </p:spTree>
    <p:extLst>
      <p:ext uri="{BB962C8B-B14F-4D97-AF65-F5344CB8AC3E}">
        <p14:creationId xmlns:p14="http://schemas.microsoft.com/office/powerpoint/2010/main" val="326526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DE61531D-6A9C-4772-BE94-BC394BAC1AB8}"/>
              </a:ext>
            </a:extLst>
          </p:cNvPr>
          <p:cNvSpPr>
            <a:spLocks noGrp="1"/>
          </p:cNvSpPr>
          <p:nvPr>
            <p:ph type="dt" sz="half" idx="10"/>
          </p:nvPr>
        </p:nvSpPr>
        <p:spPr/>
        <p:txBody>
          <a:bodyPr/>
          <a:lstStyle>
            <a:lvl1pPr>
              <a:defRPr/>
            </a:lvl1pPr>
          </a:lstStyle>
          <a:p>
            <a:pPr>
              <a:defRPr/>
            </a:pPr>
            <a:fld id="{A69D1E2F-B347-4FD2-99C9-9BBEE2063CCB}"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1214F45E-31D8-33AA-0673-7210297B0EED}"/>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E3584BFB-3EDA-6308-0742-D8DB0DC4D8EA}"/>
              </a:ext>
            </a:extLst>
          </p:cNvPr>
          <p:cNvSpPr>
            <a:spLocks noGrp="1"/>
          </p:cNvSpPr>
          <p:nvPr>
            <p:ph type="sldNum" sz="quarter" idx="12"/>
          </p:nvPr>
        </p:nvSpPr>
        <p:spPr/>
        <p:txBody>
          <a:bodyPr/>
          <a:lstStyle>
            <a:lvl1pPr>
              <a:defRPr/>
            </a:lvl1pPr>
          </a:lstStyle>
          <a:p>
            <a:pPr>
              <a:defRPr/>
            </a:pPr>
            <a:fld id="{07333E45-9B6C-43FA-A5E4-6ED0CBE3E924}" type="slidenum">
              <a:rPr lang="ja-JP" altLang="en-US"/>
              <a:pPr>
                <a:defRPr/>
              </a:pPr>
              <a:t>‹#›</a:t>
            </a:fld>
            <a:endParaRPr lang="ja-JP" altLang="en-US"/>
          </a:p>
        </p:txBody>
      </p:sp>
    </p:spTree>
    <p:extLst>
      <p:ext uri="{BB962C8B-B14F-4D97-AF65-F5344CB8AC3E}">
        <p14:creationId xmlns:p14="http://schemas.microsoft.com/office/powerpoint/2010/main" val="956307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9FE9A35E-5037-842A-FD27-5D6F524FE3E5}"/>
              </a:ext>
            </a:extLst>
          </p:cNvPr>
          <p:cNvSpPr>
            <a:spLocks noGrp="1"/>
          </p:cNvSpPr>
          <p:nvPr>
            <p:ph type="dt" sz="half" idx="10"/>
          </p:nvPr>
        </p:nvSpPr>
        <p:spPr/>
        <p:txBody>
          <a:bodyPr/>
          <a:lstStyle>
            <a:lvl1pPr>
              <a:defRPr/>
            </a:lvl1pPr>
          </a:lstStyle>
          <a:p>
            <a:pPr>
              <a:defRPr/>
            </a:pPr>
            <a:fld id="{F4169BD8-68C1-44BC-87B3-A1EF3B53C2C2}"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FB5AF2D4-0121-44D8-53E8-FD276A4B827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369421E4-F1F3-547C-3EAD-2497253FDCB9}"/>
              </a:ext>
            </a:extLst>
          </p:cNvPr>
          <p:cNvSpPr>
            <a:spLocks noGrp="1"/>
          </p:cNvSpPr>
          <p:nvPr>
            <p:ph type="sldNum" sz="quarter" idx="12"/>
          </p:nvPr>
        </p:nvSpPr>
        <p:spPr/>
        <p:txBody>
          <a:bodyPr/>
          <a:lstStyle>
            <a:lvl1pPr>
              <a:defRPr/>
            </a:lvl1pPr>
          </a:lstStyle>
          <a:p>
            <a:pPr>
              <a:defRPr/>
            </a:pPr>
            <a:fld id="{12FC31B6-565D-4540-8A08-FAA523DBCB3C}" type="slidenum">
              <a:rPr lang="ja-JP" altLang="en-US"/>
              <a:pPr>
                <a:defRPr/>
              </a:pPr>
              <a:t>‹#›</a:t>
            </a:fld>
            <a:endParaRPr lang="ja-JP" altLang="en-US"/>
          </a:p>
        </p:txBody>
      </p:sp>
    </p:spTree>
    <p:extLst>
      <p:ext uri="{BB962C8B-B14F-4D97-AF65-F5344CB8AC3E}">
        <p14:creationId xmlns:p14="http://schemas.microsoft.com/office/powerpoint/2010/main" val="4206839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041789E5-149B-AB85-D6F2-EE484A9AB450}"/>
              </a:ext>
            </a:extLst>
          </p:cNvPr>
          <p:cNvSpPr>
            <a:spLocks noGrp="1"/>
          </p:cNvSpPr>
          <p:nvPr>
            <p:ph type="dt" sz="half" idx="10"/>
          </p:nvPr>
        </p:nvSpPr>
        <p:spPr/>
        <p:txBody>
          <a:bodyPr/>
          <a:lstStyle>
            <a:lvl1pPr>
              <a:defRPr/>
            </a:lvl1pPr>
          </a:lstStyle>
          <a:p>
            <a:pPr>
              <a:defRPr/>
            </a:pPr>
            <a:fld id="{A3DB91DC-6A48-47DD-9F57-4AEA57A12C03}" type="datetimeFigureOut">
              <a:rPr lang="ja-JP" altLang="en-US"/>
              <a:pPr>
                <a:defRPr/>
              </a:pPr>
              <a:t>2026/3/6</a:t>
            </a:fld>
            <a:endParaRPr lang="ja-JP" altLang="en-US"/>
          </a:p>
        </p:txBody>
      </p:sp>
      <p:sp>
        <p:nvSpPr>
          <p:cNvPr id="6" name="フッター プレースホルダ 4">
            <a:extLst>
              <a:ext uri="{FF2B5EF4-FFF2-40B4-BE49-F238E27FC236}">
                <a16:creationId xmlns:a16="http://schemas.microsoft.com/office/drawing/2014/main" id="{2A723B24-2D25-640C-6EC5-99F7F25779EB}"/>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C1267C23-4E38-890F-C84B-D1DA96B67592}"/>
              </a:ext>
            </a:extLst>
          </p:cNvPr>
          <p:cNvSpPr>
            <a:spLocks noGrp="1"/>
          </p:cNvSpPr>
          <p:nvPr>
            <p:ph type="sldNum" sz="quarter" idx="12"/>
          </p:nvPr>
        </p:nvSpPr>
        <p:spPr/>
        <p:txBody>
          <a:bodyPr/>
          <a:lstStyle>
            <a:lvl1pPr>
              <a:defRPr/>
            </a:lvl1pPr>
          </a:lstStyle>
          <a:p>
            <a:pPr>
              <a:defRPr/>
            </a:pPr>
            <a:fld id="{E7F2E3EE-6ABA-4235-A627-CDD2E5E13BB8}" type="slidenum">
              <a:rPr lang="ja-JP" altLang="en-US"/>
              <a:pPr>
                <a:defRPr/>
              </a:pPr>
              <a:t>‹#›</a:t>
            </a:fld>
            <a:endParaRPr lang="ja-JP" altLang="en-US"/>
          </a:p>
        </p:txBody>
      </p:sp>
    </p:spTree>
    <p:extLst>
      <p:ext uri="{BB962C8B-B14F-4D97-AF65-F5344CB8AC3E}">
        <p14:creationId xmlns:p14="http://schemas.microsoft.com/office/powerpoint/2010/main" val="21909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C57E3682-F911-00F0-0E0D-360CA97954C6}"/>
              </a:ext>
            </a:extLst>
          </p:cNvPr>
          <p:cNvSpPr>
            <a:spLocks noGrp="1"/>
          </p:cNvSpPr>
          <p:nvPr>
            <p:ph type="dt" sz="half" idx="10"/>
          </p:nvPr>
        </p:nvSpPr>
        <p:spPr/>
        <p:txBody>
          <a:bodyPr/>
          <a:lstStyle>
            <a:lvl1pPr>
              <a:defRPr/>
            </a:lvl1pPr>
          </a:lstStyle>
          <a:p>
            <a:pPr>
              <a:defRPr/>
            </a:pPr>
            <a:fld id="{1C9E63AB-DF9D-4294-AB4A-538398BF6690}" type="datetimeFigureOut">
              <a:rPr lang="ja-JP" altLang="en-US"/>
              <a:pPr>
                <a:defRPr/>
              </a:pPr>
              <a:t>2026/3/6</a:t>
            </a:fld>
            <a:endParaRPr lang="ja-JP" altLang="en-US"/>
          </a:p>
        </p:txBody>
      </p:sp>
      <p:sp>
        <p:nvSpPr>
          <p:cNvPr id="8" name="フッター プレースホルダ 4">
            <a:extLst>
              <a:ext uri="{FF2B5EF4-FFF2-40B4-BE49-F238E27FC236}">
                <a16:creationId xmlns:a16="http://schemas.microsoft.com/office/drawing/2014/main" id="{914E0F22-4B58-15F8-4920-7EB3E741BBCC}"/>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541F850C-F8DA-957D-9990-4EF002000F8D}"/>
              </a:ext>
            </a:extLst>
          </p:cNvPr>
          <p:cNvSpPr>
            <a:spLocks noGrp="1"/>
          </p:cNvSpPr>
          <p:nvPr>
            <p:ph type="sldNum" sz="quarter" idx="12"/>
          </p:nvPr>
        </p:nvSpPr>
        <p:spPr/>
        <p:txBody>
          <a:bodyPr/>
          <a:lstStyle>
            <a:lvl1pPr>
              <a:defRPr/>
            </a:lvl1pPr>
          </a:lstStyle>
          <a:p>
            <a:pPr>
              <a:defRPr/>
            </a:pPr>
            <a:fld id="{77B5F841-6A62-4BE5-AB94-1A53D53869C2}" type="slidenum">
              <a:rPr lang="ja-JP" altLang="en-US"/>
              <a:pPr>
                <a:defRPr/>
              </a:pPr>
              <a:t>‹#›</a:t>
            </a:fld>
            <a:endParaRPr lang="ja-JP" altLang="en-US"/>
          </a:p>
        </p:txBody>
      </p:sp>
    </p:spTree>
    <p:extLst>
      <p:ext uri="{BB962C8B-B14F-4D97-AF65-F5344CB8AC3E}">
        <p14:creationId xmlns:p14="http://schemas.microsoft.com/office/powerpoint/2010/main" val="3419485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BE583863-07D7-FBC1-7D52-6531573D9614}"/>
              </a:ext>
            </a:extLst>
          </p:cNvPr>
          <p:cNvSpPr>
            <a:spLocks noGrp="1"/>
          </p:cNvSpPr>
          <p:nvPr>
            <p:ph type="dt" sz="half" idx="10"/>
          </p:nvPr>
        </p:nvSpPr>
        <p:spPr/>
        <p:txBody>
          <a:bodyPr/>
          <a:lstStyle>
            <a:lvl1pPr>
              <a:defRPr/>
            </a:lvl1pPr>
          </a:lstStyle>
          <a:p>
            <a:pPr>
              <a:defRPr/>
            </a:pPr>
            <a:fld id="{C4FCE542-0EF0-448F-8586-7FBBD36E0346}" type="datetimeFigureOut">
              <a:rPr lang="ja-JP" altLang="en-US"/>
              <a:pPr>
                <a:defRPr/>
              </a:pPr>
              <a:t>2026/3/6</a:t>
            </a:fld>
            <a:endParaRPr lang="ja-JP" altLang="en-US"/>
          </a:p>
        </p:txBody>
      </p:sp>
      <p:sp>
        <p:nvSpPr>
          <p:cNvPr id="4" name="フッター プレースホルダ 4">
            <a:extLst>
              <a:ext uri="{FF2B5EF4-FFF2-40B4-BE49-F238E27FC236}">
                <a16:creationId xmlns:a16="http://schemas.microsoft.com/office/drawing/2014/main" id="{CD33E48A-646D-EEC3-6855-0A36EBA1A522}"/>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FB160E7B-18A9-EF1F-6EBD-9280833FC6FC}"/>
              </a:ext>
            </a:extLst>
          </p:cNvPr>
          <p:cNvSpPr>
            <a:spLocks noGrp="1"/>
          </p:cNvSpPr>
          <p:nvPr>
            <p:ph type="sldNum" sz="quarter" idx="12"/>
          </p:nvPr>
        </p:nvSpPr>
        <p:spPr/>
        <p:txBody>
          <a:bodyPr/>
          <a:lstStyle>
            <a:lvl1pPr>
              <a:defRPr/>
            </a:lvl1pPr>
          </a:lstStyle>
          <a:p>
            <a:pPr>
              <a:defRPr/>
            </a:pPr>
            <a:fld id="{C95BC9E5-C999-480C-BFA0-B278EEE3E9B5}" type="slidenum">
              <a:rPr lang="ja-JP" altLang="en-US"/>
              <a:pPr>
                <a:defRPr/>
              </a:pPr>
              <a:t>‹#›</a:t>
            </a:fld>
            <a:endParaRPr lang="ja-JP" altLang="en-US"/>
          </a:p>
        </p:txBody>
      </p:sp>
    </p:spTree>
    <p:extLst>
      <p:ext uri="{BB962C8B-B14F-4D97-AF65-F5344CB8AC3E}">
        <p14:creationId xmlns:p14="http://schemas.microsoft.com/office/powerpoint/2010/main" val="3165504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79405D26-A72C-0BB7-3408-ADB3413579DD}"/>
              </a:ext>
            </a:extLst>
          </p:cNvPr>
          <p:cNvSpPr>
            <a:spLocks noGrp="1"/>
          </p:cNvSpPr>
          <p:nvPr>
            <p:ph type="dt" sz="half" idx="10"/>
          </p:nvPr>
        </p:nvSpPr>
        <p:spPr/>
        <p:txBody>
          <a:bodyPr/>
          <a:lstStyle>
            <a:lvl1pPr>
              <a:defRPr/>
            </a:lvl1pPr>
          </a:lstStyle>
          <a:p>
            <a:pPr>
              <a:defRPr/>
            </a:pPr>
            <a:fld id="{7A001D0B-16F4-49C1-800A-0D2F1F9BE482}" type="datetimeFigureOut">
              <a:rPr lang="ja-JP" altLang="en-US"/>
              <a:pPr>
                <a:defRPr/>
              </a:pPr>
              <a:t>2026/3/6</a:t>
            </a:fld>
            <a:endParaRPr lang="ja-JP" altLang="en-US"/>
          </a:p>
        </p:txBody>
      </p:sp>
      <p:sp>
        <p:nvSpPr>
          <p:cNvPr id="3" name="フッター プレースホルダ 4">
            <a:extLst>
              <a:ext uri="{FF2B5EF4-FFF2-40B4-BE49-F238E27FC236}">
                <a16:creationId xmlns:a16="http://schemas.microsoft.com/office/drawing/2014/main" id="{3A9FDDB9-3B59-DE76-984F-1F51E74037B3}"/>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3C0E8688-4360-5535-D9E7-80854E7EFD2F}"/>
              </a:ext>
            </a:extLst>
          </p:cNvPr>
          <p:cNvSpPr>
            <a:spLocks noGrp="1"/>
          </p:cNvSpPr>
          <p:nvPr>
            <p:ph type="sldNum" sz="quarter" idx="12"/>
          </p:nvPr>
        </p:nvSpPr>
        <p:spPr/>
        <p:txBody>
          <a:bodyPr/>
          <a:lstStyle>
            <a:lvl1pPr>
              <a:defRPr/>
            </a:lvl1pPr>
          </a:lstStyle>
          <a:p>
            <a:pPr>
              <a:defRPr/>
            </a:pPr>
            <a:fld id="{38667C64-DAE8-4C8E-B015-302D5420C5A9}" type="slidenum">
              <a:rPr lang="ja-JP" altLang="en-US"/>
              <a:pPr>
                <a:defRPr/>
              </a:pPr>
              <a:t>‹#›</a:t>
            </a:fld>
            <a:endParaRPr lang="ja-JP" altLang="en-US"/>
          </a:p>
        </p:txBody>
      </p:sp>
    </p:spTree>
    <p:extLst>
      <p:ext uri="{BB962C8B-B14F-4D97-AF65-F5344CB8AC3E}">
        <p14:creationId xmlns:p14="http://schemas.microsoft.com/office/powerpoint/2010/main" val="715730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A9E1264F-35F1-00CE-64F6-69A411E86E7C}"/>
              </a:ext>
            </a:extLst>
          </p:cNvPr>
          <p:cNvSpPr>
            <a:spLocks noGrp="1"/>
          </p:cNvSpPr>
          <p:nvPr>
            <p:ph type="dt" sz="half" idx="10"/>
          </p:nvPr>
        </p:nvSpPr>
        <p:spPr/>
        <p:txBody>
          <a:bodyPr/>
          <a:lstStyle>
            <a:lvl1pPr>
              <a:defRPr/>
            </a:lvl1pPr>
          </a:lstStyle>
          <a:p>
            <a:pPr>
              <a:defRPr/>
            </a:pPr>
            <a:fld id="{51D211F8-1955-40E0-A18E-2DA2D859A314}" type="datetimeFigureOut">
              <a:rPr lang="ja-JP" altLang="en-US"/>
              <a:pPr>
                <a:defRPr/>
              </a:pPr>
              <a:t>2026/3/6</a:t>
            </a:fld>
            <a:endParaRPr lang="ja-JP" altLang="en-US"/>
          </a:p>
        </p:txBody>
      </p:sp>
      <p:sp>
        <p:nvSpPr>
          <p:cNvPr id="6" name="フッター プレースホルダ 4">
            <a:extLst>
              <a:ext uri="{FF2B5EF4-FFF2-40B4-BE49-F238E27FC236}">
                <a16:creationId xmlns:a16="http://schemas.microsoft.com/office/drawing/2014/main" id="{DFC4A89B-0705-F23F-6088-571AC8A105A5}"/>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D6EC84AC-5900-61B7-43C2-697E57FD5466}"/>
              </a:ext>
            </a:extLst>
          </p:cNvPr>
          <p:cNvSpPr>
            <a:spLocks noGrp="1"/>
          </p:cNvSpPr>
          <p:nvPr>
            <p:ph type="sldNum" sz="quarter" idx="12"/>
          </p:nvPr>
        </p:nvSpPr>
        <p:spPr/>
        <p:txBody>
          <a:bodyPr/>
          <a:lstStyle>
            <a:lvl1pPr>
              <a:defRPr/>
            </a:lvl1pPr>
          </a:lstStyle>
          <a:p>
            <a:pPr>
              <a:defRPr/>
            </a:pPr>
            <a:fld id="{605FAC67-F49F-4CC6-A23F-41317E8D3BD9}" type="slidenum">
              <a:rPr lang="ja-JP" altLang="en-US"/>
              <a:pPr>
                <a:defRPr/>
              </a:pPr>
              <a:t>‹#›</a:t>
            </a:fld>
            <a:endParaRPr lang="ja-JP" altLang="en-US"/>
          </a:p>
        </p:txBody>
      </p:sp>
    </p:spTree>
    <p:extLst>
      <p:ext uri="{BB962C8B-B14F-4D97-AF65-F5344CB8AC3E}">
        <p14:creationId xmlns:p14="http://schemas.microsoft.com/office/powerpoint/2010/main" val="3066474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3C343D50-FA6E-FFAC-31A6-ED29EE4F8049}"/>
              </a:ext>
            </a:extLst>
          </p:cNvPr>
          <p:cNvSpPr>
            <a:spLocks noGrp="1"/>
          </p:cNvSpPr>
          <p:nvPr>
            <p:ph type="dt" sz="half" idx="10"/>
          </p:nvPr>
        </p:nvSpPr>
        <p:spPr/>
        <p:txBody>
          <a:bodyPr/>
          <a:lstStyle>
            <a:lvl1pPr>
              <a:defRPr/>
            </a:lvl1pPr>
          </a:lstStyle>
          <a:p>
            <a:pPr>
              <a:defRPr/>
            </a:pPr>
            <a:fld id="{182BF8E2-BB30-40C3-BD06-A9BD54F4A590}" type="datetimeFigureOut">
              <a:rPr lang="ja-JP" altLang="en-US"/>
              <a:pPr>
                <a:defRPr/>
              </a:pPr>
              <a:t>2026/3/6</a:t>
            </a:fld>
            <a:endParaRPr lang="ja-JP" altLang="en-US"/>
          </a:p>
        </p:txBody>
      </p:sp>
      <p:sp>
        <p:nvSpPr>
          <p:cNvPr id="6" name="フッター プレースホルダ 4">
            <a:extLst>
              <a:ext uri="{FF2B5EF4-FFF2-40B4-BE49-F238E27FC236}">
                <a16:creationId xmlns:a16="http://schemas.microsoft.com/office/drawing/2014/main" id="{ADDC4EDC-B8D5-C283-7021-6D9715234309}"/>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36523AB3-9A27-8FD2-05C2-0B470F3F9075}"/>
              </a:ext>
            </a:extLst>
          </p:cNvPr>
          <p:cNvSpPr>
            <a:spLocks noGrp="1"/>
          </p:cNvSpPr>
          <p:nvPr>
            <p:ph type="sldNum" sz="quarter" idx="12"/>
          </p:nvPr>
        </p:nvSpPr>
        <p:spPr/>
        <p:txBody>
          <a:bodyPr/>
          <a:lstStyle>
            <a:lvl1pPr>
              <a:defRPr/>
            </a:lvl1pPr>
          </a:lstStyle>
          <a:p>
            <a:pPr>
              <a:defRPr/>
            </a:pPr>
            <a:fld id="{55066B71-98A9-4077-9902-69EDF5280F2A}" type="slidenum">
              <a:rPr lang="ja-JP" altLang="en-US"/>
              <a:pPr>
                <a:defRPr/>
              </a:pPr>
              <a:t>‹#›</a:t>
            </a:fld>
            <a:endParaRPr lang="ja-JP" altLang="en-US"/>
          </a:p>
        </p:txBody>
      </p:sp>
    </p:spTree>
    <p:extLst>
      <p:ext uri="{BB962C8B-B14F-4D97-AF65-F5344CB8AC3E}">
        <p14:creationId xmlns:p14="http://schemas.microsoft.com/office/powerpoint/2010/main" val="1359240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601F9158-1DA0-B03C-D019-361C96F5279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5A0C9912-49A3-DE50-4E2D-54FFE955344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BE378403-0612-59B2-100A-D4FD0238F34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18DCFF96-924F-4FF2-87A1-F4CCD7FF2120}" type="datetimeFigureOut">
              <a:rPr lang="ja-JP" altLang="en-US"/>
              <a:pPr>
                <a:defRPr/>
              </a:pPr>
              <a:t>2026/3/6</a:t>
            </a:fld>
            <a:endParaRPr lang="ja-JP" altLang="en-US"/>
          </a:p>
        </p:txBody>
      </p:sp>
      <p:sp>
        <p:nvSpPr>
          <p:cNvPr id="5" name="フッター プレースホルダ 4">
            <a:extLst>
              <a:ext uri="{FF2B5EF4-FFF2-40B4-BE49-F238E27FC236}">
                <a16:creationId xmlns:a16="http://schemas.microsoft.com/office/drawing/2014/main" id="{076DCB24-CC1B-33C0-005C-A0216FFD586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19928315-AA54-7A7E-88ED-2C471A7C49B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86C08A7-808D-42EA-A53B-0AE2BA3A10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a:extLst>
              <a:ext uri="{FF2B5EF4-FFF2-40B4-BE49-F238E27FC236}">
                <a16:creationId xmlns:a16="http://schemas.microsoft.com/office/drawing/2014/main" id="{BEDEA11F-035B-C5CC-6B14-08166EA6AA11}"/>
              </a:ext>
            </a:extLst>
          </p:cNvPr>
          <p:cNvSpPr>
            <a:spLocks noGrp="1"/>
          </p:cNvSpPr>
          <p:nvPr>
            <p:ph type="title"/>
          </p:nvPr>
        </p:nvSpPr>
        <p:spPr>
          <a:xfrm>
            <a:off x="-36513" y="333375"/>
            <a:ext cx="6192838" cy="647700"/>
          </a:xfrm>
        </p:spPr>
        <p:txBody>
          <a:bodyPr/>
          <a:lstStyle/>
          <a:p>
            <a:pPr algn="l" eaLnBrk="1" hangingPunct="1"/>
            <a:r>
              <a:rPr lang="en-US" altLang="ja-JP" sz="1800"/>
              <a:t>【</a:t>
            </a:r>
            <a:r>
              <a:rPr lang="ja-JP" altLang="en-US" sz="1800"/>
              <a:t>分野－調査内容</a:t>
            </a:r>
            <a:r>
              <a:rPr lang="en-US" altLang="ja-JP" sz="1800"/>
              <a:t>】</a:t>
            </a:r>
            <a:r>
              <a:rPr lang="ja-JP" altLang="en-US" sz="1800"/>
              <a:t>調査名：○○○○○調査</a:t>
            </a:r>
            <a:br>
              <a:rPr lang="en-US" altLang="ja-JP" sz="1800"/>
            </a:br>
            <a:r>
              <a:rPr lang="ja-JP" altLang="en-US" sz="1800"/>
              <a:t>　　　　　　　　　　（調査対象箇所：○○市○○）</a:t>
            </a:r>
          </a:p>
        </p:txBody>
      </p:sp>
      <p:sp>
        <p:nvSpPr>
          <p:cNvPr id="4" name="正方形/長方形 3">
            <a:extLst>
              <a:ext uri="{FF2B5EF4-FFF2-40B4-BE49-F238E27FC236}">
                <a16:creationId xmlns:a16="http://schemas.microsoft.com/office/drawing/2014/main" id="{69B293D3-1017-F066-5D42-40975D2F9BFA}"/>
              </a:ext>
            </a:extLst>
          </p:cNvPr>
          <p:cNvSpPr/>
          <p:nvPr/>
        </p:nvSpPr>
        <p:spPr>
          <a:xfrm>
            <a:off x="0" y="936625"/>
            <a:ext cx="9144000" cy="444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タイトル 1">
            <a:extLst>
              <a:ext uri="{FF2B5EF4-FFF2-40B4-BE49-F238E27FC236}">
                <a16:creationId xmlns:a16="http://schemas.microsoft.com/office/drawing/2014/main" id="{A9690F52-0A24-9C42-5541-0F5398D6DAEA}"/>
              </a:ext>
            </a:extLst>
          </p:cNvPr>
          <p:cNvSpPr txBox="1">
            <a:spLocks/>
          </p:cNvSpPr>
          <p:nvPr/>
        </p:nvSpPr>
        <p:spPr>
          <a:xfrm>
            <a:off x="6192838" y="563563"/>
            <a:ext cx="2771775" cy="417512"/>
          </a:xfrm>
          <a:prstGeom prst="rect">
            <a:avLst/>
          </a:prstGeom>
        </p:spPr>
        <p:txBody>
          <a:bodyPr anchor="ctr">
            <a:normAutofit/>
          </a:bodyPr>
          <a:lstStyle/>
          <a:p>
            <a:pPr algn="r" eaLnBrk="1" fontAlgn="auto" hangingPunct="1">
              <a:spcAft>
                <a:spcPts val="0"/>
              </a:spcAft>
              <a:defRPr/>
            </a:pPr>
            <a:r>
              <a:rPr lang="en-US" altLang="ja-JP" dirty="0">
                <a:latin typeface="+mj-lt"/>
                <a:ea typeface="+mj-ea"/>
                <a:cs typeface="+mj-cs"/>
              </a:rPr>
              <a:t>【</a:t>
            </a:r>
            <a:r>
              <a:rPr lang="ja-JP" altLang="en-US" dirty="0">
                <a:latin typeface="+mj-lt"/>
                <a:ea typeface="+mj-ea"/>
                <a:cs typeface="+mj-cs"/>
              </a:rPr>
              <a:t>調査主体</a:t>
            </a:r>
            <a:r>
              <a:rPr lang="en-US" altLang="ja-JP" dirty="0">
                <a:latin typeface="+mj-lt"/>
                <a:ea typeface="+mj-ea"/>
                <a:cs typeface="+mj-cs"/>
              </a:rPr>
              <a:t>】</a:t>
            </a:r>
            <a:r>
              <a:rPr lang="ja-JP" altLang="en-US" dirty="0">
                <a:latin typeface="+mj-lt"/>
                <a:ea typeface="+mj-ea"/>
                <a:cs typeface="+mj-cs"/>
              </a:rPr>
              <a:t>○○県○○市</a:t>
            </a:r>
          </a:p>
        </p:txBody>
      </p:sp>
      <p:sp>
        <p:nvSpPr>
          <p:cNvPr id="7" name="正方形/長方形 6">
            <a:extLst>
              <a:ext uri="{FF2B5EF4-FFF2-40B4-BE49-F238E27FC236}">
                <a16:creationId xmlns:a16="http://schemas.microsoft.com/office/drawing/2014/main" id="{7F3EC871-5D5E-2DDD-5B56-22EEB4253CE2}"/>
              </a:ext>
            </a:extLst>
          </p:cNvPr>
          <p:cNvSpPr/>
          <p:nvPr/>
        </p:nvSpPr>
        <p:spPr>
          <a:xfrm>
            <a:off x="71438" y="1125538"/>
            <a:ext cx="4932362" cy="20208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6" name="正方形/長方形 5">
            <a:extLst>
              <a:ext uri="{FF2B5EF4-FFF2-40B4-BE49-F238E27FC236}">
                <a16:creationId xmlns:a16="http://schemas.microsoft.com/office/drawing/2014/main" id="{E0D1C794-6A1A-4AC7-C0BC-55EB2FAAD487}"/>
              </a:ext>
            </a:extLst>
          </p:cNvPr>
          <p:cNvSpPr/>
          <p:nvPr/>
        </p:nvSpPr>
        <p:spPr>
          <a:xfrm>
            <a:off x="107950" y="1052513"/>
            <a:ext cx="3384550"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調査対象事業の概要／施設の概要</a:t>
            </a:r>
          </a:p>
        </p:txBody>
      </p:sp>
      <p:sp>
        <p:nvSpPr>
          <p:cNvPr id="8" name="正方形/長方形 7">
            <a:extLst>
              <a:ext uri="{FF2B5EF4-FFF2-40B4-BE49-F238E27FC236}">
                <a16:creationId xmlns:a16="http://schemas.microsoft.com/office/drawing/2014/main" id="{766D4339-5AA0-D99F-0305-58B8A4978B24}"/>
              </a:ext>
            </a:extLst>
          </p:cNvPr>
          <p:cNvSpPr/>
          <p:nvPr/>
        </p:nvSpPr>
        <p:spPr>
          <a:xfrm>
            <a:off x="5148263" y="1760538"/>
            <a:ext cx="3816350" cy="13858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0" name="正方形/長方形 9">
            <a:extLst>
              <a:ext uri="{FF2B5EF4-FFF2-40B4-BE49-F238E27FC236}">
                <a16:creationId xmlns:a16="http://schemas.microsoft.com/office/drawing/2014/main" id="{0D922510-8B07-E987-5BAA-9BDA94D8C930}"/>
              </a:ext>
            </a:extLst>
          </p:cNvPr>
          <p:cNvSpPr/>
          <p:nvPr/>
        </p:nvSpPr>
        <p:spPr>
          <a:xfrm>
            <a:off x="68263" y="3259138"/>
            <a:ext cx="8896350" cy="21637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5" name="正方形/長方形 14">
            <a:extLst>
              <a:ext uri="{FF2B5EF4-FFF2-40B4-BE49-F238E27FC236}">
                <a16:creationId xmlns:a16="http://schemas.microsoft.com/office/drawing/2014/main" id="{F9549E53-7E2D-72ED-0091-BC2C7E9B88F6}"/>
              </a:ext>
            </a:extLst>
          </p:cNvPr>
          <p:cNvSpPr/>
          <p:nvPr/>
        </p:nvSpPr>
        <p:spPr>
          <a:xfrm>
            <a:off x="4572000" y="3340100"/>
            <a:ext cx="4168775" cy="1920875"/>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en-US" altLang="ja-JP" sz="1200" dirty="0">
                <a:solidFill>
                  <a:srgbClr val="FF0000"/>
                </a:solidFill>
              </a:rPr>
              <a:t>【</a:t>
            </a:r>
            <a:r>
              <a:rPr lang="ja-JP" altLang="en-US" sz="1200" dirty="0">
                <a:solidFill>
                  <a:srgbClr val="FF0000"/>
                </a:solidFill>
              </a:rPr>
              <a:t>共通事項</a:t>
            </a:r>
            <a:r>
              <a:rPr lang="en-US" altLang="ja-JP" sz="1200" dirty="0">
                <a:solidFill>
                  <a:srgbClr val="FF0000"/>
                </a:solidFill>
              </a:rPr>
              <a:t>】</a:t>
            </a:r>
          </a:p>
          <a:p>
            <a:pPr marL="87313" indent="-87313" eaLnBrk="1" fontAlgn="auto" hangingPunct="1">
              <a:spcBef>
                <a:spcPts val="600"/>
              </a:spcBef>
              <a:spcAft>
                <a:spcPts val="0"/>
              </a:spcAft>
              <a:defRPr/>
            </a:pPr>
            <a:r>
              <a:rPr lang="ja-JP" altLang="en-US" sz="1200" dirty="0">
                <a:solidFill>
                  <a:srgbClr val="FF0000"/>
                </a:solidFill>
              </a:rPr>
              <a:t>・文字のサイズは１０ポイント以上で記載してください。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・それぞれの枠の大きさ・レイアウトは変更していただいても結構ですが、見出しの名称及びページ位置（１ページ目の項目は必ず１ページ目に記載）は変更しないでください。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・フロー図や箇条書き等を用い、分かりやすい資料として下さい。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　</a:t>
            </a:r>
            <a:r>
              <a:rPr lang="en-US" altLang="ja-JP" sz="1200" dirty="0">
                <a:solidFill>
                  <a:srgbClr val="FF0000"/>
                </a:solidFill>
              </a:rPr>
              <a:t>※</a:t>
            </a:r>
            <a:r>
              <a:rPr lang="ja-JP" altLang="en-US" sz="1200" dirty="0">
                <a:solidFill>
                  <a:srgbClr val="FF0000"/>
                </a:solidFill>
              </a:rPr>
              <a:t>位置図や図表等は裏面（</a:t>
            </a:r>
            <a:r>
              <a:rPr lang="en-US" altLang="ja-JP" sz="1200" dirty="0">
                <a:solidFill>
                  <a:srgbClr val="FF0000"/>
                </a:solidFill>
              </a:rPr>
              <a:t>2</a:t>
            </a:r>
            <a:r>
              <a:rPr lang="ja-JP" altLang="en-US" sz="1200" dirty="0">
                <a:solidFill>
                  <a:srgbClr val="FF0000"/>
                </a:solidFill>
              </a:rPr>
              <a:t>）へ添付してください。</a:t>
            </a:r>
            <a:endParaRPr lang="en-US" altLang="ja-JP" sz="1200" dirty="0">
              <a:solidFill>
                <a:srgbClr val="FF0000"/>
              </a:solidFill>
            </a:endParaRPr>
          </a:p>
        </p:txBody>
      </p:sp>
      <p:sp>
        <p:nvSpPr>
          <p:cNvPr id="16" name="タイトル 1">
            <a:extLst>
              <a:ext uri="{FF2B5EF4-FFF2-40B4-BE49-F238E27FC236}">
                <a16:creationId xmlns:a16="http://schemas.microsoft.com/office/drawing/2014/main" id="{5EB35651-A233-4B63-2050-ADD01D9064D4}"/>
              </a:ext>
            </a:extLst>
          </p:cNvPr>
          <p:cNvSpPr txBox="1">
            <a:spLocks/>
          </p:cNvSpPr>
          <p:nvPr/>
        </p:nvSpPr>
        <p:spPr>
          <a:xfrm>
            <a:off x="7740650" y="-26988"/>
            <a:ext cx="1511300" cy="360363"/>
          </a:xfrm>
          <a:prstGeom prst="rect">
            <a:avLst/>
          </a:prstGeom>
        </p:spPr>
        <p:txBody>
          <a:bodyPr anchor="ctr">
            <a:normAutofit/>
          </a:bodyPr>
          <a:lstStyle/>
          <a:p>
            <a:pPr algn="r" eaLnBrk="1" fontAlgn="auto" hangingPunct="1">
              <a:spcAft>
                <a:spcPts val="0"/>
              </a:spcAft>
              <a:defRPr/>
            </a:pPr>
            <a:r>
              <a:rPr lang="ja-JP" altLang="en-US" sz="1500" dirty="0">
                <a:latin typeface="+mj-lt"/>
                <a:ea typeface="+mj-ea"/>
                <a:cs typeface="+mj-cs"/>
              </a:rPr>
              <a:t>（様式</a:t>
            </a:r>
            <a:r>
              <a:rPr lang="en-US" altLang="ja-JP" sz="1500" dirty="0">
                <a:latin typeface="+mj-lt"/>
                <a:ea typeface="+mj-ea"/>
                <a:cs typeface="+mj-cs"/>
              </a:rPr>
              <a:t>-</a:t>
            </a:r>
            <a:r>
              <a:rPr lang="ja-JP" altLang="en-US" sz="1500" dirty="0">
                <a:latin typeface="+mj-lt"/>
                <a:ea typeface="+mj-ea"/>
                <a:cs typeface="+mj-cs"/>
              </a:rPr>
              <a:t>１（１））</a:t>
            </a:r>
          </a:p>
        </p:txBody>
      </p:sp>
      <p:sp>
        <p:nvSpPr>
          <p:cNvPr id="18" name="正方形/長方形 17">
            <a:extLst>
              <a:ext uri="{FF2B5EF4-FFF2-40B4-BE49-F238E27FC236}">
                <a16:creationId xmlns:a16="http://schemas.microsoft.com/office/drawing/2014/main" id="{62C961DC-5876-096E-4450-9A894706B4C9}"/>
              </a:ext>
            </a:extLst>
          </p:cNvPr>
          <p:cNvSpPr/>
          <p:nvPr/>
        </p:nvSpPr>
        <p:spPr>
          <a:xfrm>
            <a:off x="7164388" y="5535613"/>
            <a:ext cx="1800225" cy="1293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9" name="タイトル 1">
            <a:extLst>
              <a:ext uri="{FF2B5EF4-FFF2-40B4-BE49-F238E27FC236}">
                <a16:creationId xmlns:a16="http://schemas.microsoft.com/office/drawing/2014/main" id="{4C21CBD0-9230-2D3E-E178-BB9839ED9828}"/>
              </a:ext>
            </a:extLst>
          </p:cNvPr>
          <p:cNvSpPr txBox="1">
            <a:spLocks/>
          </p:cNvSpPr>
          <p:nvPr/>
        </p:nvSpPr>
        <p:spPr>
          <a:xfrm>
            <a:off x="7223125" y="5948363"/>
            <a:ext cx="1625600" cy="692150"/>
          </a:xfrm>
          <a:prstGeom prst="rect">
            <a:avLst/>
          </a:prstGeom>
        </p:spPr>
        <p:txBody>
          <a:bodyPr anchor="ctr">
            <a:normAutofit lnSpcReduction="10000"/>
          </a:bodyPr>
          <a:lstStyle/>
          <a:p>
            <a:pPr algn="ctr" eaLnBrk="1" fontAlgn="auto" hangingPunct="1">
              <a:spcAft>
                <a:spcPts val="0"/>
              </a:spcAft>
              <a:defRPr/>
            </a:pPr>
            <a:r>
              <a:rPr lang="ja-JP" altLang="en-US" sz="1000" dirty="0">
                <a:latin typeface="+mj-lt"/>
                <a:ea typeface="+mj-ea"/>
                <a:cs typeface="+mj-cs"/>
              </a:rPr>
              <a:t>○○調査委託費</a:t>
            </a:r>
            <a:endParaRPr lang="en-US" altLang="ja-JP" sz="1000" dirty="0">
              <a:latin typeface="+mj-lt"/>
              <a:ea typeface="+mj-ea"/>
              <a:cs typeface="+mj-cs"/>
            </a:endParaRPr>
          </a:p>
          <a:p>
            <a:pPr algn="ctr" eaLnBrk="1" fontAlgn="auto" hangingPunct="1">
              <a:spcAft>
                <a:spcPts val="0"/>
              </a:spcAft>
              <a:defRPr/>
            </a:pPr>
            <a:r>
              <a:rPr lang="ja-JP" altLang="en-US" sz="1000" dirty="0">
                <a:latin typeface="+mj-lt"/>
                <a:ea typeface="+mj-ea"/>
                <a:cs typeface="+mj-cs"/>
              </a:rPr>
              <a:t>○○</a:t>
            </a:r>
            <a:r>
              <a:rPr lang="en-US" altLang="ja-JP" sz="1000" dirty="0">
                <a:latin typeface="+mj-lt"/>
                <a:ea typeface="+mj-ea"/>
                <a:cs typeface="+mj-cs"/>
              </a:rPr>
              <a:t>,</a:t>
            </a:r>
            <a:r>
              <a:rPr lang="ja-JP" altLang="en-US" sz="1000" dirty="0">
                <a:latin typeface="+mj-lt"/>
                <a:ea typeface="+mj-ea"/>
                <a:cs typeface="+mj-cs"/>
              </a:rPr>
              <a:t>○○○千円</a:t>
            </a:r>
            <a:endParaRPr lang="en-US" altLang="ja-JP" sz="1000" dirty="0">
              <a:latin typeface="+mj-lt"/>
              <a:ea typeface="+mj-ea"/>
              <a:cs typeface="+mj-cs"/>
            </a:endParaRPr>
          </a:p>
          <a:p>
            <a:pPr algn="ctr" eaLnBrk="1" fontAlgn="auto" hangingPunct="1">
              <a:spcAft>
                <a:spcPts val="0"/>
              </a:spcAft>
              <a:defRPr/>
            </a:pPr>
            <a:r>
              <a:rPr lang="ja-JP" altLang="en-US" sz="1000" dirty="0">
                <a:latin typeface="+mj-lt"/>
                <a:ea typeface="+mj-ea"/>
                <a:cs typeface="+mj-cs"/>
              </a:rPr>
              <a:t>（うち、補助金○○</a:t>
            </a:r>
            <a:r>
              <a:rPr lang="en-US" altLang="ja-JP" sz="1000" dirty="0">
                <a:latin typeface="+mj-lt"/>
                <a:ea typeface="+mj-ea"/>
                <a:cs typeface="+mj-cs"/>
              </a:rPr>
              <a:t>,</a:t>
            </a:r>
            <a:r>
              <a:rPr lang="ja-JP" altLang="en-US" sz="1000" dirty="0">
                <a:latin typeface="+mj-lt"/>
                <a:ea typeface="+mj-ea"/>
                <a:cs typeface="+mj-cs"/>
              </a:rPr>
              <a:t>○○○千円）</a:t>
            </a:r>
            <a:endParaRPr lang="en-US" altLang="ja-JP" sz="1000" dirty="0">
              <a:latin typeface="+mj-lt"/>
              <a:ea typeface="+mj-ea"/>
              <a:cs typeface="+mj-cs"/>
            </a:endParaRPr>
          </a:p>
        </p:txBody>
      </p:sp>
      <p:sp>
        <p:nvSpPr>
          <p:cNvPr id="20" name="正方形/長方形 19">
            <a:extLst>
              <a:ext uri="{FF2B5EF4-FFF2-40B4-BE49-F238E27FC236}">
                <a16:creationId xmlns:a16="http://schemas.microsoft.com/office/drawing/2014/main" id="{B2AB87F9-0859-2E01-95A3-E0CEE634B589}"/>
              </a:ext>
            </a:extLst>
          </p:cNvPr>
          <p:cNvSpPr/>
          <p:nvPr/>
        </p:nvSpPr>
        <p:spPr>
          <a:xfrm>
            <a:off x="33338" y="25400"/>
            <a:ext cx="6267450" cy="333375"/>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ysClr val="windowText" lastClr="000000"/>
                </a:solidFill>
                <a:latin typeface="ＭＳ Ｐゴシック"/>
              </a:rPr>
              <a:t>令和８年度 民間資金等活用事業調査費補助事業（当初予算）</a:t>
            </a:r>
            <a:endParaRPr lang="en-US" altLang="ja-JP" dirty="0">
              <a:solidFill>
                <a:sysClr val="windowText" lastClr="000000"/>
              </a:solidFill>
              <a:latin typeface="ＭＳ Ｐゴシック"/>
            </a:endParaRPr>
          </a:p>
        </p:txBody>
      </p:sp>
      <p:sp>
        <p:nvSpPr>
          <p:cNvPr id="23" name="正方形/長方形 22">
            <a:extLst>
              <a:ext uri="{FF2B5EF4-FFF2-40B4-BE49-F238E27FC236}">
                <a16:creationId xmlns:a16="http://schemas.microsoft.com/office/drawing/2014/main" id="{04CDB8D1-EED3-F628-F56D-6D48CD4EBC8B}"/>
              </a:ext>
            </a:extLst>
          </p:cNvPr>
          <p:cNvSpPr/>
          <p:nvPr/>
        </p:nvSpPr>
        <p:spPr>
          <a:xfrm>
            <a:off x="5183188" y="1700213"/>
            <a:ext cx="1476375"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検討経緯等</a:t>
            </a:r>
          </a:p>
        </p:txBody>
      </p:sp>
      <p:sp>
        <p:nvSpPr>
          <p:cNvPr id="24" name="正方形/長方形 23">
            <a:extLst>
              <a:ext uri="{FF2B5EF4-FFF2-40B4-BE49-F238E27FC236}">
                <a16:creationId xmlns:a16="http://schemas.microsoft.com/office/drawing/2014/main" id="{80B5D453-0039-0442-B802-2DC27781A295}"/>
              </a:ext>
            </a:extLst>
          </p:cNvPr>
          <p:cNvSpPr/>
          <p:nvPr/>
        </p:nvSpPr>
        <p:spPr>
          <a:xfrm>
            <a:off x="107950" y="3213100"/>
            <a:ext cx="2160588"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調査の検討内容</a:t>
            </a:r>
          </a:p>
        </p:txBody>
      </p:sp>
      <p:sp>
        <p:nvSpPr>
          <p:cNvPr id="26" name="正方形/長方形 25">
            <a:extLst>
              <a:ext uri="{FF2B5EF4-FFF2-40B4-BE49-F238E27FC236}">
                <a16:creationId xmlns:a16="http://schemas.microsoft.com/office/drawing/2014/main" id="{42B9360C-4FD8-94F1-C4C7-31A73A02D57E}"/>
              </a:ext>
            </a:extLst>
          </p:cNvPr>
          <p:cNvSpPr/>
          <p:nvPr/>
        </p:nvSpPr>
        <p:spPr>
          <a:xfrm>
            <a:off x="7235825" y="5473700"/>
            <a:ext cx="1651000" cy="471488"/>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200" dirty="0">
                <a:solidFill>
                  <a:schemeClr val="tx1"/>
                </a:solidFill>
              </a:rPr>
              <a:t>必要経費</a:t>
            </a:r>
            <a:endParaRPr lang="en-US" altLang="ja-JP" sz="1200" dirty="0">
              <a:solidFill>
                <a:schemeClr val="tx1"/>
              </a:solidFill>
            </a:endParaRPr>
          </a:p>
          <a:p>
            <a:pPr algn="ctr" eaLnBrk="1" fontAlgn="auto" hangingPunct="1">
              <a:spcBef>
                <a:spcPts val="0"/>
              </a:spcBef>
              <a:spcAft>
                <a:spcPts val="0"/>
              </a:spcAft>
              <a:defRPr/>
            </a:pPr>
            <a:r>
              <a:rPr lang="ja-JP" altLang="en-US" sz="1200" dirty="0">
                <a:solidFill>
                  <a:schemeClr val="tx1"/>
                </a:solidFill>
              </a:rPr>
              <a:t>（補助金要望額）</a:t>
            </a:r>
          </a:p>
        </p:txBody>
      </p:sp>
      <p:sp>
        <p:nvSpPr>
          <p:cNvPr id="2" name="正方形/長方形 1">
            <a:extLst>
              <a:ext uri="{FF2B5EF4-FFF2-40B4-BE49-F238E27FC236}">
                <a16:creationId xmlns:a16="http://schemas.microsoft.com/office/drawing/2014/main" id="{DC20CBA3-1C86-DD33-49F1-FA3428A0F1B2}"/>
              </a:ext>
            </a:extLst>
          </p:cNvPr>
          <p:cNvSpPr/>
          <p:nvPr/>
        </p:nvSpPr>
        <p:spPr>
          <a:xfrm>
            <a:off x="393700" y="4041775"/>
            <a:ext cx="3494088" cy="6556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・調査による検討内容（事業化に向けて解決すべき課題及び検討すべき内容など）について記載してください。</a:t>
            </a:r>
            <a:endParaRPr lang="en-US" altLang="ja-JP" sz="1200" dirty="0">
              <a:solidFill>
                <a:srgbClr val="FF0000"/>
              </a:solidFill>
            </a:endParaRPr>
          </a:p>
        </p:txBody>
      </p:sp>
      <p:sp>
        <p:nvSpPr>
          <p:cNvPr id="3" name="正方形/長方形 2">
            <a:extLst>
              <a:ext uri="{FF2B5EF4-FFF2-40B4-BE49-F238E27FC236}">
                <a16:creationId xmlns:a16="http://schemas.microsoft.com/office/drawing/2014/main" id="{66B0314C-34B4-EF81-8855-803F9CE5E3F0}"/>
              </a:ext>
            </a:extLst>
          </p:cNvPr>
          <p:cNvSpPr/>
          <p:nvPr/>
        </p:nvSpPr>
        <p:spPr>
          <a:xfrm>
            <a:off x="5364163" y="2060575"/>
            <a:ext cx="3376612" cy="1033463"/>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・調査対象事業のこれまでの検討経緯等について記載してください。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・サウンディング調査の実施有無およびその結果（民間事業者の参画が見込まれるかどうか）について記載ください。</a:t>
            </a:r>
            <a:endParaRPr lang="en-US" altLang="ja-JP" sz="1200" dirty="0">
              <a:solidFill>
                <a:srgbClr val="FF0000"/>
              </a:solidFill>
            </a:endParaRPr>
          </a:p>
        </p:txBody>
      </p:sp>
      <p:sp>
        <p:nvSpPr>
          <p:cNvPr id="21" name="四角形吹き出し 20">
            <a:extLst>
              <a:ext uri="{FF2B5EF4-FFF2-40B4-BE49-F238E27FC236}">
                <a16:creationId xmlns:a16="http://schemas.microsoft.com/office/drawing/2014/main" id="{53AE756F-0DF2-2162-B0D2-E52707338306}"/>
              </a:ext>
            </a:extLst>
          </p:cNvPr>
          <p:cNvSpPr/>
          <p:nvPr/>
        </p:nvSpPr>
        <p:spPr>
          <a:xfrm>
            <a:off x="304800" y="1497013"/>
            <a:ext cx="4465638" cy="1554162"/>
          </a:xfrm>
          <a:prstGeom prst="wedgeRectCallout">
            <a:avLst>
              <a:gd name="adj1" fmla="val -31622"/>
              <a:gd name="adj2" fmla="val -98895"/>
            </a:avLst>
          </a:prstGeom>
          <a:solidFill>
            <a:schemeClr val="bg1">
              <a:alpha val="37000"/>
            </a:schemeClr>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・調査名、調査対象箇所、調査主体名を記載してください。</a:t>
            </a:r>
            <a:endParaRPr lang="en-US" altLang="ja-JP" sz="1200" dirty="0">
              <a:solidFill>
                <a:srgbClr val="FF0000"/>
              </a:solidFill>
            </a:endParaRPr>
          </a:p>
          <a:p>
            <a:pPr marL="87313" indent="-87313" eaLnBrk="1" fontAlgn="auto" hangingPunct="1">
              <a:spcBef>
                <a:spcPts val="0"/>
              </a:spcBef>
              <a:spcAft>
                <a:spcPts val="0"/>
              </a:spcAft>
              <a:defRPr/>
            </a:pPr>
            <a:r>
              <a:rPr lang="ja-JP" altLang="en-US" sz="1200" dirty="0">
                <a:solidFill>
                  <a:srgbClr val="FF0000"/>
                </a:solidFill>
              </a:rPr>
              <a:t>・</a:t>
            </a:r>
            <a:r>
              <a:rPr lang="en-US" altLang="ja-JP" sz="1200" dirty="0">
                <a:solidFill>
                  <a:srgbClr val="FF0000"/>
                </a:solidFill>
              </a:rPr>
              <a:t>【</a:t>
            </a:r>
            <a:r>
              <a:rPr lang="ja-JP" altLang="en-US" sz="1200" dirty="0">
                <a:solidFill>
                  <a:srgbClr val="FF0000"/>
                </a:solidFill>
              </a:rPr>
              <a:t>分野</a:t>
            </a:r>
            <a:r>
              <a:rPr lang="en-US" altLang="ja-JP" sz="1200" dirty="0">
                <a:solidFill>
                  <a:srgbClr val="FF0000"/>
                </a:solidFill>
              </a:rPr>
              <a:t>】</a:t>
            </a:r>
            <a:r>
              <a:rPr lang="ja-JP" altLang="en-US" sz="1200" dirty="0" err="1">
                <a:solidFill>
                  <a:srgbClr val="FF0000"/>
                </a:solidFill>
              </a:rPr>
              <a:t>には</a:t>
            </a:r>
            <a:r>
              <a:rPr lang="ja-JP" altLang="en-US" sz="1200" b="1" u="sng" dirty="0">
                <a:solidFill>
                  <a:srgbClr val="FF0000"/>
                </a:solidFill>
              </a:rPr>
              <a:t>募集要領</a:t>
            </a:r>
            <a:r>
              <a:rPr lang="en-US" altLang="ja-JP" sz="1200" b="1" u="sng" dirty="0">
                <a:solidFill>
                  <a:srgbClr val="FF0000"/>
                </a:solidFill>
              </a:rPr>
              <a:t>P3</a:t>
            </a:r>
            <a:r>
              <a:rPr lang="ja-JP" altLang="en-US" sz="1200" b="1" u="sng" dirty="0">
                <a:solidFill>
                  <a:srgbClr val="FF0000"/>
                </a:solidFill>
              </a:rPr>
              <a:t>に記載の対象分野に該当することが分かるように</a:t>
            </a:r>
            <a:r>
              <a:rPr lang="ja-JP" altLang="en-US" sz="1200" dirty="0">
                <a:solidFill>
                  <a:srgbClr val="FF0000"/>
                </a:solidFill>
              </a:rPr>
              <a:t>事業分野（公営住宅と社会福祉施設との複合施設、体育館と運動公園の整備など）を記載してください。</a:t>
            </a:r>
            <a:r>
              <a:rPr lang="ja-JP" altLang="en-US" sz="1200" b="1" u="sng" dirty="0">
                <a:solidFill>
                  <a:srgbClr val="FF0000"/>
                </a:solidFill>
              </a:rPr>
              <a:t>調査対象施設が単独省庁所管施設のみの場合は補助の対象になりません。</a:t>
            </a:r>
            <a:endParaRPr lang="en-US" altLang="ja-JP" sz="1200" b="1" u="sng" dirty="0">
              <a:solidFill>
                <a:srgbClr val="FF0000"/>
              </a:solidFill>
            </a:endParaRPr>
          </a:p>
          <a:p>
            <a:pPr marL="87313" indent="-87313" eaLnBrk="1" fontAlgn="auto" hangingPunct="1">
              <a:spcBef>
                <a:spcPts val="0"/>
              </a:spcBef>
              <a:spcAft>
                <a:spcPts val="0"/>
              </a:spcAft>
              <a:defRPr/>
            </a:pPr>
            <a:r>
              <a:rPr lang="ja-JP" altLang="en-US" sz="1200" dirty="0">
                <a:solidFill>
                  <a:srgbClr val="FF0000"/>
                </a:solidFill>
              </a:rPr>
              <a:t>・</a:t>
            </a:r>
            <a:r>
              <a:rPr lang="en-US" altLang="ja-JP" sz="1200" dirty="0">
                <a:solidFill>
                  <a:srgbClr val="FF0000"/>
                </a:solidFill>
              </a:rPr>
              <a:t>【</a:t>
            </a:r>
            <a:r>
              <a:rPr lang="ja-JP" altLang="en-US" sz="1200" dirty="0">
                <a:solidFill>
                  <a:srgbClr val="FF0000"/>
                </a:solidFill>
              </a:rPr>
              <a:t>調査内容</a:t>
            </a:r>
            <a:r>
              <a:rPr lang="en-US" altLang="ja-JP" sz="1200" dirty="0">
                <a:solidFill>
                  <a:srgbClr val="FF0000"/>
                </a:solidFill>
              </a:rPr>
              <a:t>】</a:t>
            </a:r>
            <a:r>
              <a:rPr lang="ja-JP" altLang="en-US" sz="1200" dirty="0" err="1">
                <a:solidFill>
                  <a:srgbClr val="FF0000"/>
                </a:solidFill>
              </a:rPr>
              <a:t>には</a:t>
            </a:r>
            <a:r>
              <a:rPr lang="ja-JP" altLang="en-US" sz="1200" dirty="0">
                <a:solidFill>
                  <a:srgbClr val="FF0000"/>
                </a:solidFill>
              </a:rPr>
              <a:t>募集要領２．２対象事業</a:t>
            </a:r>
            <a:r>
              <a:rPr lang="en-US" altLang="ja-JP" sz="1200" dirty="0">
                <a:solidFill>
                  <a:srgbClr val="FF0000"/>
                </a:solidFill>
              </a:rPr>
              <a:t>【</a:t>
            </a:r>
            <a:r>
              <a:rPr lang="ja-JP" altLang="en-US" sz="1200" dirty="0">
                <a:solidFill>
                  <a:srgbClr val="FF0000"/>
                </a:solidFill>
              </a:rPr>
              <a:t>調査内容に係る要件</a:t>
            </a:r>
            <a:r>
              <a:rPr lang="en-US" altLang="ja-JP" sz="1200" dirty="0">
                <a:solidFill>
                  <a:srgbClr val="FF0000"/>
                </a:solidFill>
              </a:rPr>
              <a:t>】</a:t>
            </a:r>
            <a:r>
              <a:rPr lang="ja-JP" altLang="en-US" sz="1200" dirty="0">
                <a:solidFill>
                  <a:srgbClr val="FF0000"/>
                </a:solidFill>
              </a:rPr>
              <a:t>のうち該当するもの（イ、ロ、ハ）を記載してください。</a:t>
            </a:r>
            <a:endParaRPr lang="en-US" altLang="ja-JP" sz="1200" dirty="0">
              <a:solidFill>
                <a:srgbClr val="FF0000"/>
              </a:solidFill>
            </a:endParaRPr>
          </a:p>
        </p:txBody>
      </p:sp>
      <p:sp>
        <p:nvSpPr>
          <p:cNvPr id="9" name="正方形/長方形 8">
            <a:extLst>
              <a:ext uri="{FF2B5EF4-FFF2-40B4-BE49-F238E27FC236}">
                <a16:creationId xmlns:a16="http://schemas.microsoft.com/office/drawing/2014/main" id="{FCB86100-8622-EB19-AFAA-07787AAF2239}"/>
              </a:ext>
            </a:extLst>
          </p:cNvPr>
          <p:cNvSpPr/>
          <p:nvPr/>
        </p:nvSpPr>
        <p:spPr>
          <a:xfrm>
            <a:off x="68263" y="5535613"/>
            <a:ext cx="6967537" cy="12938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1" name="正方形/長方形 10">
            <a:extLst>
              <a:ext uri="{FF2B5EF4-FFF2-40B4-BE49-F238E27FC236}">
                <a16:creationId xmlns:a16="http://schemas.microsoft.com/office/drawing/2014/main" id="{176A7C40-E327-C638-2483-2BE993731B11}"/>
              </a:ext>
            </a:extLst>
          </p:cNvPr>
          <p:cNvSpPr/>
          <p:nvPr/>
        </p:nvSpPr>
        <p:spPr>
          <a:xfrm>
            <a:off x="107950" y="5487988"/>
            <a:ext cx="5472113"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地域の経済・社会にメリットをもたらすことを示す指標の検討</a:t>
            </a:r>
          </a:p>
        </p:txBody>
      </p:sp>
      <p:sp>
        <p:nvSpPr>
          <p:cNvPr id="14" name="正方形/長方形 13">
            <a:extLst>
              <a:ext uri="{FF2B5EF4-FFF2-40B4-BE49-F238E27FC236}">
                <a16:creationId xmlns:a16="http://schemas.microsoft.com/office/drawing/2014/main" id="{065C1995-5656-52E7-FFAC-AD2530C5653D}"/>
              </a:ext>
            </a:extLst>
          </p:cNvPr>
          <p:cNvSpPr/>
          <p:nvPr/>
        </p:nvSpPr>
        <p:spPr>
          <a:xfrm>
            <a:off x="501650" y="5989638"/>
            <a:ext cx="3494088" cy="655637"/>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・地域の経済・社会にメリットをもたらすことを示す指標について、これまでの検討状況と今後の検討予定を記載してください。</a:t>
            </a:r>
            <a:endParaRPr lang="en-US" altLang="ja-JP" sz="1200" dirty="0">
              <a:solidFill>
                <a:srgbClr val="FF0000"/>
              </a:solidFill>
            </a:endParaRPr>
          </a:p>
        </p:txBody>
      </p:sp>
      <p:sp>
        <p:nvSpPr>
          <p:cNvPr id="17" name="正方形/長方形 16">
            <a:extLst>
              <a:ext uri="{FF2B5EF4-FFF2-40B4-BE49-F238E27FC236}">
                <a16:creationId xmlns:a16="http://schemas.microsoft.com/office/drawing/2014/main" id="{8A249F24-04A8-871E-CF32-4F7378B289E0}"/>
              </a:ext>
            </a:extLst>
          </p:cNvPr>
          <p:cNvSpPr/>
          <p:nvPr/>
        </p:nvSpPr>
        <p:spPr>
          <a:xfrm>
            <a:off x="5148263" y="1120775"/>
            <a:ext cx="3816350" cy="5270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2" name="正方形/長方形 21">
            <a:extLst>
              <a:ext uri="{FF2B5EF4-FFF2-40B4-BE49-F238E27FC236}">
                <a16:creationId xmlns:a16="http://schemas.microsoft.com/office/drawing/2014/main" id="{A9C87835-E9C1-55FF-0F2F-412AA85F0BC1}"/>
              </a:ext>
            </a:extLst>
          </p:cNvPr>
          <p:cNvSpPr/>
          <p:nvPr/>
        </p:nvSpPr>
        <p:spPr>
          <a:xfrm>
            <a:off x="5183188" y="1055688"/>
            <a:ext cx="1103312"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事業類型</a:t>
            </a:r>
          </a:p>
        </p:txBody>
      </p:sp>
      <p:sp>
        <p:nvSpPr>
          <p:cNvPr id="25" name="正方形/長方形 24">
            <a:extLst>
              <a:ext uri="{FF2B5EF4-FFF2-40B4-BE49-F238E27FC236}">
                <a16:creationId xmlns:a16="http://schemas.microsoft.com/office/drawing/2014/main" id="{11C57EA9-4376-6F8C-BCC8-F6D5C3E484D5}"/>
              </a:ext>
            </a:extLst>
          </p:cNvPr>
          <p:cNvSpPr/>
          <p:nvPr/>
        </p:nvSpPr>
        <p:spPr>
          <a:xfrm>
            <a:off x="6330950" y="1176338"/>
            <a:ext cx="2201863" cy="412750"/>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600"/>
              </a:spcBef>
              <a:spcAft>
                <a:spcPts val="0"/>
              </a:spcAft>
              <a:defRPr/>
            </a:pPr>
            <a:r>
              <a:rPr lang="ja-JP" altLang="en-US" sz="1200" dirty="0">
                <a:solidFill>
                  <a:srgbClr val="FF0000"/>
                </a:solidFill>
              </a:rPr>
              <a:t>・様式３に記載した事業類型について記載してください。</a:t>
            </a:r>
            <a:endParaRPr lang="en-US" altLang="ja-JP" sz="12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A7B45503-37A3-D01D-7485-006DE6009B37}"/>
              </a:ext>
            </a:extLst>
          </p:cNvPr>
          <p:cNvSpPr txBox="1">
            <a:spLocks/>
          </p:cNvSpPr>
          <p:nvPr/>
        </p:nvSpPr>
        <p:spPr>
          <a:xfrm>
            <a:off x="7740650" y="-26988"/>
            <a:ext cx="1511300" cy="360363"/>
          </a:xfrm>
          <a:prstGeom prst="rect">
            <a:avLst/>
          </a:prstGeom>
        </p:spPr>
        <p:txBody>
          <a:bodyPr anchor="ctr">
            <a:normAutofit/>
          </a:bodyPr>
          <a:lstStyle/>
          <a:p>
            <a:pPr algn="r" eaLnBrk="1" fontAlgn="auto" hangingPunct="1">
              <a:spcAft>
                <a:spcPts val="0"/>
              </a:spcAft>
              <a:defRPr/>
            </a:pPr>
            <a:r>
              <a:rPr lang="ja-JP" altLang="en-US" sz="1500" dirty="0">
                <a:latin typeface="+mj-lt"/>
                <a:ea typeface="+mj-ea"/>
                <a:cs typeface="+mj-cs"/>
              </a:rPr>
              <a:t>（様式</a:t>
            </a:r>
            <a:r>
              <a:rPr lang="en-US" altLang="ja-JP" sz="1500" dirty="0">
                <a:latin typeface="+mj-lt"/>
                <a:ea typeface="+mj-ea"/>
                <a:cs typeface="+mj-cs"/>
              </a:rPr>
              <a:t>-</a:t>
            </a:r>
            <a:r>
              <a:rPr lang="ja-JP" altLang="en-US" sz="1500" dirty="0">
                <a:latin typeface="+mj-lt"/>
                <a:ea typeface="+mj-ea"/>
                <a:cs typeface="+mj-cs"/>
              </a:rPr>
              <a:t>１（２））</a:t>
            </a:r>
          </a:p>
        </p:txBody>
      </p:sp>
      <p:sp>
        <p:nvSpPr>
          <p:cNvPr id="21" name="正方形/長方形 20">
            <a:extLst>
              <a:ext uri="{FF2B5EF4-FFF2-40B4-BE49-F238E27FC236}">
                <a16:creationId xmlns:a16="http://schemas.microsoft.com/office/drawing/2014/main" id="{1DA4F424-606E-1174-5235-04CF7B624BEB}"/>
              </a:ext>
            </a:extLst>
          </p:cNvPr>
          <p:cNvSpPr/>
          <p:nvPr/>
        </p:nvSpPr>
        <p:spPr>
          <a:xfrm>
            <a:off x="71438" y="1211263"/>
            <a:ext cx="4213225" cy="55308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3" name="正方形/長方形 22">
            <a:extLst>
              <a:ext uri="{FF2B5EF4-FFF2-40B4-BE49-F238E27FC236}">
                <a16:creationId xmlns:a16="http://schemas.microsoft.com/office/drawing/2014/main" id="{117605F4-174D-81C4-9F07-2410EC0515D3}"/>
              </a:ext>
            </a:extLst>
          </p:cNvPr>
          <p:cNvSpPr/>
          <p:nvPr/>
        </p:nvSpPr>
        <p:spPr>
          <a:xfrm>
            <a:off x="4427538" y="4005263"/>
            <a:ext cx="4537075" cy="27368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7" name="正方形/長方形 16">
            <a:extLst>
              <a:ext uri="{FF2B5EF4-FFF2-40B4-BE49-F238E27FC236}">
                <a16:creationId xmlns:a16="http://schemas.microsoft.com/office/drawing/2014/main" id="{61619B8A-61EA-81B4-11A7-BA07580D2346}"/>
              </a:ext>
            </a:extLst>
          </p:cNvPr>
          <p:cNvSpPr/>
          <p:nvPr/>
        </p:nvSpPr>
        <p:spPr>
          <a:xfrm>
            <a:off x="33338" y="25400"/>
            <a:ext cx="6192837" cy="333375"/>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solidFill>
                  <a:sysClr val="windowText" lastClr="000000"/>
                </a:solidFill>
                <a:latin typeface="ＭＳ Ｐゴシック"/>
              </a:rPr>
              <a:t>令和８年度 民間資金等活用事業調査費補助事業（当初予算）</a:t>
            </a:r>
            <a:endParaRPr lang="en-US" altLang="ja-JP" dirty="0">
              <a:solidFill>
                <a:sysClr val="windowText" lastClr="000000"/>
              </a:solidFill>
              <a:latin typeface="ＭＳ Ｐゴシック"/>
            </a:endParaRPr>
          </a:p>
        </p:txBody>
      </p:sp>
      <p:sp>
        <p:nvSpPr>
          <p:cNvPr id="3078" name="タイトル 1">
            <a:extLst>
              <a:ext uri="{FF2B5EF4-FFF2-40B4-BE49-F238E27FC236}">
                <a16:creationId xmlns:a16="http://schemas.microsoft.com/office/drawing/2014/main" id="{0CE29C93-A192-CBBB-396B-6A6CED17BAD2}"/>
              </a:ext>
            </a:extLst>
          </p:cNvPr>
          <p:cNvSpPr>
            <a:spLocks noGrp="1"/>
          </p:cNvSpPr>
          <p:nvPr>
            <p:ph type="title"/>
          </p:nvPr>
        </p:nvSpPr>
        <p:spPr>
          <a:xfrm>
            <a:off x="-36513" y="333375"/>
            <a:ext cx="6192838" cy="647700"/>
          </a:xfrm>
        </p:spPr>
        <p:txBody>
          <a:bodyPr/>
          <a:lstStyle/>
          <a:p>
            <a:pPr algn="l" eaLnBrk="1" hangingPunct="1"/>
            <a:r>
              <a:rPr lang="en-US" altLang="ja-JP" sz="1800"/>
              <a:t>【</a:t>
            </a:r>
            <a:r>
              <a:rPr lang="ja-JP" altLang="en-US" sz="1800"/>
              <a:t>分野－調査内容：●</a:t>
            </a:r>
            <a:r>
              <a:rPr lang="en-US" altLang="ja-JP" sz="1800"/>
              <a:t>】</a:t>
            </a:r>
            <a:r>
              <a:rPr lang="ja-JP" altLang="en-US" sz="1800"/>
              <a:t>○○○○○調査</a:t>
            </a:r>
            <a:br>
              <a:rPr lang="en-US" altLang="ja-JP" sz="1800"/>
            </a:br>
            <a:r>
              <a:rPr lang="ja-JP" altLang="en-US" sz="1800"/>
              <a:t>　　　　　　　　　　（調査対象箇所：○○市○○）</a:t>
            </a:r>
          </a:p>
        </p:txBody>
      </p:sp>
      <p:sp>
        <p:nvSpPr>
          <p:cNvPr id="19" name="正方形/長方形 18">
            <a:extLst>
              <a:ext uri="{FF2B5EF4-FFF2-40B4-BE49-F238E27FC236}">
                <a16:creationId xmlns:a16="http://schemas.microsoft.com/office/drawing/2014/main" id="{373167CF-EAFE-E508-3FCF-074227FC3496}"/>
              </a:ext>
            </a:extLst>
          </p:cNvPr>
          <p:cNvSpPr/>
          <p:nvPr/>
        </p:nvSpPr>
        <p:spPr>
          <a:xfrm>
            <a:off x="0" y="936625"/>
            <a:ext cx="9144000" cy="444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0" name="タイトル 1">
            <a:extLst>
              <a:ext uri="{FF2B5EF4-FFF2-40B4-BE49-F238E27FC236}">
                <a16:creationId xmlns:a16="http://schemas.microsoft.com/office/drawing/2014/main" id="{E7F2359D-F30F-4358-1595-514F63532DD2}"/>
              </a:ext>
            </a:extLst>
          </p:cNvPr>
          <p:cNvSpPr txBox="1">
            <a:spLocks/>
          </p:cNvSpPr>
          <p:nvPr/>
        </p:nvSpPr>
        <p:spPr>
          <a:xfrm>
            <a:off x="6192838" y="563563"/>
            <a:ext cx="2771775" cy="417512"/>
          </a:xfrm>
          <a:prstGeom prst="rect">
            <a:avLst/>
          </a:prstGeom>
        </p:spPr>
        <p:txBody>
          <a:bodyPr anchor="ctr">
            <a:normAutofit/>
          </a:bodyPr>
          <a:lstStyle/>
          <a:p>
            <a:pPr algn="r" eaLnBrk="1" fontAlgn="auto" hangingPunct="1">
              <a:spcAft>
                <a:spcPts val="0"/>
              </a:spcAft>
              <a:defRPr/>
            </a:pPr>
            <a:r>
              <a:rPr lang="en-US" altLang="ja-JP" dirty="0">
                <a:latin typeface="+mj-lt"/>
                <a:ea typeface="+mj-ea"/>
                <a:cs typeface="+mj-cs"/>
              </a:rPr>
              <a:t>【</a:t>
            </a:r>
            <a:r>
              <a:rPr lang="ja-JP" altLang="en-US" dirty="0">
                <a:latin typeface="+mj-lt"/>
                <a:ea typeface="+mj-ea"/>
                <a:cs typeface="+mj-cs"/>
              </a:rPr>
              <a:t>調査主体</a:t>
            </a:r>
            <a:r>
              <a:rPr lang="en-US" altLang="ja-JP" dirty="0">
                <a:latin typeface="+mj-lt"/>
                <a:ea typeface="+mj-ea"/>
                <a:cs typeface="+mj-cs"/>
              </a:rPr>
              <a:t>】</a:t>
            </a:r>
            <a:r>
              <a:rPr lang="ja-JP" altLang="en-US" dirty="0">
                <a:latin typeface="+mj-lt"/>
                <a:ea typeface="+mj-ea"/>
                <a:cs typeface="+mj-cs"/>
              </a:rPr>
              <a:t>○○県○○市</a:t>
            </a:r>
          </a:p>
        </p:txBody>
      </p:sp>
      <p:sp>
        <p:nvSpPr>
          <p:cNvPr id="15" name="正方形/長方形 14">
            <a:extLst>
              <a:ext uri="{FF2B5EF4-FFF2-40B4-BE49-F238E27FC236}">
                <a16:creationId xmlns:a16="http://schemas.microsoft.com/office/drawing/2014/main" id="{45F5F039-D03B-B365-E0D7-4B949369B153}"/>
              </a:ext>
            </a:extLst>
          </p:cNvPr>
          <p:cNvSpPr/>
          <p:nvPr/>
        </p:nvSpPr>
        <p:spPr>
          <a:xfrm>
            <a:off x="684213" y="1844675"/>
            <a:ext cx="2663825" cy="7191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・調査対象事業や施設の位置図及び現況の写真等を添付してください。</a:t>
            </a:r>
            <a:endParaRPr lang="en-US" altLang="ja-JP" sz="1200" dirty="0">
              <a:solidFill>
                <a:srgbClr val="FF0000"/>
              </a:solidFill>
            </a:endParaRPr>
          </a:p>
        </p:txBody>
      </p:sp>
      <p:sp>
        <p:nvSpPr>
          <p:cNvPr id="18" name="正方形/長方形 17">
            <a:extLst>
              <a:ext uri="{FF2B5EF4-FFF2-40B4-BE49-F238E27FC236}">
                <a16:creationId xmlns:a16="http://schemas.microsoft.com/office/drawing/2014/main" id="{7EF5E9FC-5629-50C7-1393-335080AB8554}"/>
              </a:ext>
            </a:extLst>
          </p:cNvPr>
          <p:cNvSpPr/>
          <p:nvPr/>
        </p:nvSpPr>
        <p:spPr>
          <a:xfrm>
            <a:off x="4795838" y="4537075"/>
            <a:ext cx="3800475" cy="1484313"/>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・「事業化に向けて解決すべき課題及び検討すべき内容」を補足するスキーム図や事業計画図などを添付してください。</a:t>
            </a:r>
            <a:endParaRPr lang="en-US" altLang="ja-JP" sz="1200" dirty="0">
              <a:solidFill>
                <a:srgbClr val="FF0000"/>
              </a:solidFill>
            </a:endParaRPr>
          </a:p>
          <a:p>
            <a:pPr marL="87313" indent="-87313" eaLnBrk="1" fontAlgn="auto" hangingPunct="1">
              <a:spcBef>
                <a:spcPts val="600"/>
              </a:spcBef>
              <a:spcAft>
                <a:spcPts val="0"/>
              </a:spcAft>
              <a:defRPr/>
            </a:pPr>
            <a:r>
              <a:rPr lang="ja-JP" altLang="en-US" sz="1200" dirty="0">
                <a:solidFill>
                  <a:srgbClr val="FF0000"/>
                </a:solidFill>
              </a:rPr>
              <a:t>・記載内容は、図表等の補足資料を添付するものとし、説明文を追加記載することのないようお願いします。</a:t>
            </a:r>
            <a:endParaRPr lang="en-US" altLang="ja-JP" sz="1200" dirty="0">
              <a:solidFill>
                <a:srgbClr val="FF0000"/>
              </a:solidFill>
            </a:endParaRPr>
          </a:p>
        </p:txBody>
      </p:sp>
      <p:sp>
        <p:nvSpPr>
          <p:cNvPr id="27" name="正方形/長方形 26">
            <a:extLst>
              <a:ext uri="{FF2B5EF4-FFF2-40B4-BE49-F238E27FC236}">
                <a16:creationId xmlns:a16="http://schemas.microsoft.com/office/drawing/2014/main" id="{C2B3CCAB-2C9D-89E4-54A4-4B0DA13A33F0}"/>
              </a:ext>
            </a:extLst>
          </p:cNvPr>
          <p:cNvSpPr/>
          <p:nvPr/>
        </p:nvSpPr>
        <p:spPr>
          <a:xfrm>
            <a:off x="161925" y="1052513"/>
            <a:ext cx="2016125"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事業／施設の位置図</a:t>
            </a:r>
          </a:p>
        </p:txBody>
      </p:sp>
      <p:sp>
        <p:nvSpPr>
          <p:cNvPr id="28" name="正方形/長方形 27">
            <a:extLst>
              <a:ext uri="{FF2B5EF4-FFF2-40B4-BE49-F238E27FC236}">
                <a16:creationId xmlns:a16="http://schemas.microsoft.com/office/drawing/2014/main" id="{64A56021-692E-5011-9511-38C641CC9844}"/>
              </a:ext>
            </a:extLst>
          </p:cNvPr>
          <p:cNvSpPr/>
          <p:nvPr/>
        </p:nvSpPr>
        <p:spPr>
          <a:xfrm>
            <a:off x="4500563" y="3832225"/>
            <a:ext cx="3097212"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事業計画／検討内容に係る図表</a:t>
            </a:r>
          </a:p>
        </p:txBody>
      </p:sp>
      <p:sp>
        <p:nvSpPr>
          <p:cNvPr id="22" name="正方形/長方形 21">
            <a:extLst>
              <a:ext uri="{FF2B5EF4-FFF2-40B4-BE49-F238E27FC236}">
                <a16:creationId xmlns:a16="http://schemas.microsoft.com/office/drawing/2014/main" id="{971DC426-BE65-1611-84F7-A05EFDECB67F}"/>
              </a:ext>
            </a:extLst>
          </p:cNvPr>
          <p:cNvSpPr/>
          <p:nvPr/>
        </p:nvSpPr>
        <p:spPr>
          <a:xfrm>
            <a:off x="4427538" y="1211263"/>
            <a:ext cx="4537075" cy="25019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4" name="正方形/長方形 23">
            <a:extLst>
              <a:ext uri="{FF2B5EF4-FFF2-40B4-BE49-F238E27FC236}">
                <a16:creationId xmlns:a16="http://schemas.microsoft.com/office/drawing/2014/main" id="{BDE9839D-7149-B984-5396-C5787DE58BB4}"/>
              </a:ext>
            </a:extLst>
          </p:cNvPr>
          <p:cNvSpPr/>
          <p:nvPr/>
        </p:nvSpPr>
        <p:spPr>
          <a:xfrm>
            <a:off x="4500563" y="1039813"/>
            <a:ext cx="4103687" cy="317500"/>
          </a:xfrm>
          <a:prstGeom prst="rect">
            <a:avLst/>
          </a:prstGeom>
          <a:gradFill>
            <a:gsLst>
              <a:gs pos="0">
                <a:schemeClr val="accent5">
                  <a:lumMod val="60000"/>
                  <a:lumOff val="40000"/>
                </a:schemeClr>
              </a:gs>
              <a:gs pos="25000">
                <a:schemeClr val="accent5">
                  <a:lumMod val="60000"/>
                  <a:lumOff val="40000"/>
                </a:schemeClr>
              </a:gs>
              <a:gs pos="100000">
                <a:schemeClr val="accent5">
                  <a:lumMod val="20000"/>
                  <a:lumOff val="80000"/>
                </a:schemeClr>
              </a:gs>
            </a:gsLst>
            <a:lin ang="16200000" scaled="1"/>
          </a:grad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ja-JP" altLang="en-US" sz="1600" dirty="0">
                <a:solidFill>
                  <a:schemeClr val="tx1"/>
                </a:solidFill>
              </a:rPr>
              <a:t>検討の成果及び調査実施後のスケジュール</a:t>
            </a:r>
          </a:p>
        </p:txBody>
      </p:sp>
      <p:sp>
        <p:nvSpPr>
          <p:cNvPr id="3" name="正方形/長方形 2">
            <a:extLst>
              <a:ext uri="{FF2B5EF4-FFF2-40B4-BE49-F238E27FC236}">
                <a16:creationId xmlns:a16="http://schemas.microsoft.com/office/drawing/2014/main" id="{D6306E56-CBF7-E9E4-7117-EA6E7C534DF7}"/>
              </a:ext>
            </a:extLst>
          </p:cNvPr>
          <p:cNvSpPr/>
          <p:nvPr/>
        </p:nvSpPr>
        <p:spPr>
          <a:xfrm>
            <a:off x="5219700" y="1844675"/>
            <a:ext cx="2808288" cy="719138"/>
          </a:xfrm>
          <a:prstGeom prst="rect">
            <a:avLst/>
          </a:prstGeom>
          <a:solidFill>
            <a:schemeClr val="bg1"/>
          </a:solidFill>
          <a:ln w="31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7313" indent="-87313" eaLnBrk="1" fontAlgn="auto" hangingPunct="1">
              <a:spcBef>
                <a:spcPts val="0"/>
              </a:spcBef>
              <a:spcAft>
                <a:spcPts val="0"/>
              </a:spcAft>
              <a:defRPr/>
            </a:pPr>
            <a:r>
              <a:rPr lang="ja-JP" altLang="en-US" sz="1200" dirty="0">
                <a:solidFill>
                  <a:srgbClr val="FF0000"/>
                </a:solidFill>
              </a:rPr>
              <a:t>・調査検討の成果として期待される事項、調査実施後の事業スケジュールを記載してください。</a:t>
            </a:r>
            <a:endParaRPr lang="en-US" altLang="ja-JP" sz="1200" dirty="0">
              <a:solidFill>
                <a:srgbClr val="FF0000"/>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596</Words>
  <Application>Microsoft Office PowerPoint</Application>
  <PresentationFormat>画面に合わせる (4:3)</PresentationFormat>
  <Paragraphs>38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【分野－調査内容】調査名：○○○○○調査 　　　　　　　　　　（調査対象箇所：○○市○○）</vt:lpstr>
      <vt:lpstr>【分野－調査内容：●】○○○○○調査 　　　　　　　　　　（調査対象箇所：○○市○○）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2026-03-06T01:51:36Z</dcterms:created>
  <dcterms:modified xsi:type="dcterms:W3CDTF">2026-03-06T01:51:47Z</dcterms:modified>
</cp:coreProperties>
</file>