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5"/>
  </p:notesMasterIdLst>
  <p:sldIdLst>
    <p:sldId id="1249" r:id="rId2"/>
    <p:sldId id="1219" r:id="rId3"/>
    <p:sldId id="1236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>
        <p:scale>
          <a:sx n="140" d="100"/>
          <a:sy n="140" d="100"/>
        </p:scale>
        <p:origin x="696" y="-10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notesMaster" Target="notesMasters/notesMaster1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7032D4-F585-49DB-BD5A-4F5A800F3742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CEE81C-CC88-4E49-97E9-72A14856B6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9437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5C28A8-AE08-9C3C-5F12-00EF1533AC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9C0641E-6F75-F3B7-3699-1DD1DF209AE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C3A5166-BD14-C749-4377-A29912F087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D3EA672-DDFC-0EED-2D54-FF33E2F42BB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E6B894-4663-4278-8ED4-27AEC677B3C2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09044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62A21F-DFDE-212E-C4F6-F3095FD90C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CA37EC5-F08D-4B9D-6D8A-D2E449D944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C44F935-6C7B-9598-062E-7AC47B6DB3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B852FBE-D2D6-9946-4D5F-5A313405461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E6B894-4663-4278-8ED4-27AEC677B3C2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856107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34CE9A-1053-5FED-7DA0-204CF42D6E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50AD46B-5D04-A37B-F96F-17CB7E6A715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546078A-308C-C30C-E788-E092ED45B9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687C75C-6A0C-9AD2-47C1-A2D1F5C7C3F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E6B894-4663-4278-8ED4-27AEC677B3C2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70057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B8F6-11CA-4C0D-8C25-B7728CBC4F40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7ABD2-6F4F-4095-8507-1C1454C491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6103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B8F6-11CA-4C0D-8C25-B7728CBC4F40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7ABD2-6F4F-4095-8507-1C1454C491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8218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B8F6-11CA-4C0D-8C25-B7728CBC4F40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7ABD2-6F4F-4095-8507-1C1454C491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5409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B8F6-11CA-4C0D-8C25-B7728CBC4F40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7ABD2-6F4F-4095-8507-1C1454C491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5407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B8F6-11CA-4C0D-8C25-B7728CBC4F40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7ABD2-6F4F-4095-8507-1C1454C491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4116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B8F6-11CA-4C0D-8C25-B7728CBC4F40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7ABD2-6F4F-4095-8507-1C1454C491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6138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B8F6-11CA-4C0D-8C25-B7728CBC4F40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7ABD2-6F4F-4095-8507-1C1454C491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7955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B8F6-11CA-4C0D-8C25-B7728CBC4F40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7ABD2-6F4F-4095-8507-1C1454C491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3752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B8F6-11CA-4C0D-8C25-B7728CBC4F40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7ABD2-6F4F-4095-8507-1C1454C491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0788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B8F6-11CA-4C0D-8C25-B7728CBC4F40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7ABD2-6F4F-4095-8507-1C1454C491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1358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B8F6-11CA-4C0D-8C25-B7728CBC4F40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7ABD2-6F4F-4095-8507-1C1454C491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2959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EFB8F6-11CA-4C0D-8C25-B7728CBC4F40}" type="datetimeFigureOut">
              <a:rPr kumimoji="1" lang="ja-JP" altLang="en-US" smtClean="0"/>
              <a:t>2026/1/15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F7ABD2-6F4F-4095-8507-1C1454C491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7421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2BCAC0-4B4D-B1FC-BC20-2305988AD8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 8">
            <a:extLst>
              <a:ext uri="{FF2B5EF4-FFF2-40B4-BE49-F238E27FC236}">
                <a16:creationId xmlns:a16="http://schemas.microsoft.com/office/drawing/2014/main" id="{3E87AA6C-0F18-8871-8816-F7D901F7A7E9}"/>
              </a:ext>
            </a:extLst>
          </p:cNvPr>
          <p:cNvGraphicFramePr>
            <a:graphicFrameLocks noGrp="1"/>
          </p:cNvGraphicFramePr>
          <p:nvPr/>
        </p:nvGraphicFramePr>
        <p:xfrm>
          <a:off x="32080" y="628384"/>
          <a:ext cx="9077544" cy="5251055"/>
        </p:xfrm>
        <a:graphic>
          <a:graphicData uri="http://schemas.openxmlformats.org/drawingml/2006/table">
            <a:tbl>
              <a:tblPr firstCol="1">
                <a:tableStyleId>{93296810-A885-4BE3-A3E7-6D5BEEA58F35}</a:tableStyleId>
              </a:tblPr>
              <a:tblGrid>
                <a:gridCol w="1350044">
                  <a:extLst>
                    <a:ext uri="{9D8B030D-6E8A-4147-A177-3AD203B41FA5}">
                      <a16:colId xmlns:a16="http://schemas.microsoft.com/office/drawing/2014/main" val="1113251799"/>
                    </a:ext>
                  </a:extLst>
                </a:gridCol>
                <a:gridCol w="7727500">
                  <a:extLst>
                    <a:ext uri="{9D8B030D-6E8A-4147-A177-3AD203B41FA5}">
                      <a16:colId xmlns:a16="http://schemas.microsoft.com/office/drawing/2014/main" val="25425714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14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事業主体者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u="none" strike="noStrike" kern="1200" baseline="0" dirty="0">
                        <a:latin typeface="ＭＳ Ｐゴシック" panose="020B0600070205080204" pitchFamily="50" charset="-128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917479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1400" b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事業期間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u="none" strike="noStrike" kern="1200" baseline="0" dirty="0">
                        <a:highlight>
                          <a:srgbClr val="FFFF00"/>
                        </a:highlight>
                        <a:latin typeface="ＭＳ Ｐゴシック" panose="020B0600070205080204" pitchFamily="50" charset="-128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135195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1400" b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委託費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1" lang="en-US" altLang="ja-JP" sz="1400" b="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81082438"/>
                  </a:ext>
                </a:extLst>
              </a:tr>
              <a:tr h="43366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1400" b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成果指標 等</a:t>
                      </a:r>
                      <a:endParaRPr kumimoji="1" lang="en-US" altLang="ja-JP" sz="1400" b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8900" marR="0" lvl="0" indent="-88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kumimoji="1" lang="en-US" altLang="ja-JP" sz="1400" u="none" strike="noStrike" kern="1200" baseline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7788904"/>
                  </a:ext>
                </a:extLst>
              </a:tr>
            </a:tbl>
          </a:graphicData>
        </a:graphic>
      </p:graphicFrame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248461A8-62CE-2BCD-CDB0-894E9CC5F1E8}"/>
              </a:ext>
            </a:extLst>
          </p:cNvPr>
          <p:cNvCxnSpPr/>
          <p:nvPr/>
        </p:nvCxnSpPr>
        <p:spPr>
          <a:xfrm>
            <a:off x="1" y="455879"/>
            <a:ext cx="9144001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4">
            <a:extLst>
              <a:ext uri="{FF2B5EF4-FFF2-40B4-BE49-F238E27FC236}">
                <a16:creationId xmlns:a16="http://schemas.microsoft.com/office/drawing/2014/main" id="{C462F56F-BAD6-A03D-98C3-EF1C16C39B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815" y="50745"/>
            <a:ext cx="8576669" cy="393546"/>
          </a:xfrm>
          <a:prstGeom prst="rect">
            <a:avLst/>
          </a:prstGeom>
          <a:noFill/>
          <a:ln>
            <a:noFill/>
          </a:ln>
        </p:spPr>
        <p:txBody>
          <a:bodyPr wrap="square" lIns="84938" tIns="42470" rIns="84938" bIns="42470">
            <a:spAutoFit/>
          </a:bodyPr>
          <a:lstStyle/>
          <a:p>
            <a:pPr defTabSz="832169" eaLnBrk="0" hangingPunct="0">
              <a:defRPr/>
            </a:pPr>
            <a:r>
              <a:rPr lang="en-US" altLang="ja-JP" sz="2000" b="1" dirty="0">
                <a:latin typeface="ＭＳ Ｐゴシック" panose="020B0600070205080204" pitchFamily="50" charset="-128"/>
              </a:rPr>
              <a:t>【</a:t>
            </a:r>
            <a:r>
              <a:rPr lang="ja-JP" altLang="en-US" sz="2000" b="1" dirty="0">
                <a:latin typeface="ＭＳ Ｐゴシック" panose="020B0600070205080204" pitchFamily="50" charset="-128"/>
              </a:rPr>
              <a:t>事業名称を記載ください</a:t>
            </a:r>
            <a:r>
              <a:rPr lang="en-US" altLang="ja-JP" sz="2000" b="1" dirty="0">
                <a:latin typeface="ＭＳ Ｐゴシック" panose="020B0600070205080204" pitchFamily="50" charset="-128"/>
              </a:rPr>
              <a:t>】</a:t>
            </a:r>
            <a:endParaRPr lang="en-US" altLang="ja-JP" sz="1500" b="1" dirty="0">
              <a:latin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2318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D123E5-32CB-248E-98D7-F9F9B5C377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 8">
            <a:extLst>
              <a:ext uri="{FF2B5EF4-FFF2-40B4-BE49-F238E27FC236}">
                <a16:creationId xmlns:a16="http://schemas.microsoft.com/office/drawing/2014/main" id="{9C7394F2-4125-E07A-3535-8C9C5EC0B1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8097466"/>
              </p:ext>
            </p:extLst>
          </p:nvPr>
        </p:nvGraphicFramePr>
        <p:xfrm>
          <a:off x="32080" y="635946"/>
          <a:ext cx="9077544" cy="5353728"/>
        </p:xfrm>
        <a:graphic>
          <a:graphicData uri="http://schemas.openxmlformats.org/drawingml/2006/table">
            <a:tbl>
              <a:tblPr firstCol="1">
                <a:tableStyleId>{93296810-A885-4BE3-A3E7-6D5BEEA58F35}</a:tableStyleId>
              </a:tblPr>
              <a:tblGrid>
                <a:gridCol w="1350044">
                  <a:extLst>
                    <a:ext uri="{9D8B030D-6E8A-4147-A177-3AD203B41FA5}">
                      <a16:colId xmlns:a16="http://schemas.microsoft.com/office/drawing/2014/main" val="1113251799"/>
                    </a:ext>
                  </a:extLst>
                </a:gridCol>
                <a:gridCol w="7727500">
                  <a:extLst>
                    <a:ext uri="{9D8B030D-6E8A-4147-A177-3AD203B41FA5}">
                      <a16:colId xmlns:a16="http://schemas.microsoft.com/office/drawing/2014/main" val="25425714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14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事業主体者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u="none" strike="noStrike" kern="1200" baseline="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●●●市</a:t>
                      </a:r>
                      <a:endParaRPr kumimoji="1" lang="en-US" altLang="ja-JP" sz="1400" u="none" strike="noStrike" kern="1200" baseline="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917479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14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事業期間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u="none" strike="noStrike" kern="1200" baseline="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平成</a:t>
                      </a:r>
                      <a:r>
                        <a:rPr kumimoji="1" lang="en-US" altLang="ja-JP" sz="1400" u="none" strike="noStrike" kern="1200" baseline="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30</a:t>
                      </a:r>
                      <a:r>
                        <a:rPr kumimoji="1" lang="zh-TW" altLang="en-US" sz="1400" u="none" strike="noStrike" kern="1200" baseline="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  <a:r>
                        <a:rPr kumimoji="1" lang="ja-JP" altLang="en-US" sz="1400" u="none" strike="noStrike" kern="1200" baseline="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年度</a:t>
                      </a:r>
                      <a:r>
                        <a:rPr kumimoji="1" lang="zh-TW" altLang="en-US" sz="1400" u="none" strike="noStrike" kern="1200" baseline="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～令和</a:t>
                      </a:r>
                      <a:r>
                        <a:rPr kumimoji="1" lang="ja-JP" altLang="en-US" sz="1400" u="none" strike="noStrike" kern="1200" baseline="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２</a:t>
                      </a:r>
                      <a:r>
                        <a:rPr kumimoji="1" lang="zh-TW" altLang="en-US" sz="1400" u="none" strike="noStrike" kern="1200" baseline="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  <a:r>
                        <a:rPr kumimoji="1" lang="ja-JP" altLang="en-US" sz="1400" u="none" strike="noStrike" kern="1200" baseline="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度</a:t>
                      </a:r>
                      <a:endParaRPr kumimoji="1" lang="en-US" altLang="ja-JP" sz="1400" u="none" strike="noStrike" kern="1200" baseline="0" dirty="0">
                        <a:highlight>
                          <a:srgbClr val="FFFF00"/>
                        </a:highlight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135195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1400" b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委託費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en-US" altLang="ja-JP" sz="1400" b="0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2,000</a:t>
                      </a: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万円 （固定支払額：</a:t>
                      </a:r>
                      <a:r>
                        <a:rPr kumimoji="1" lang="en-US" altLang="ja-JP" sz="1400" b="0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500</a:t>
                      </a: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万円、成果支払額（上限額）：</a:t>
                      </a:r>
                      <a:r>
                        <a:rPr kumimoji="1" lang="en-US" altLang="ja-JP" sz="1400" b="0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1,500</a:t>
                      </a: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万円）</a:t>
                      </a:r>
                      <a:endParaRPr kumimoji="1" lang="en-US" altLang="ja-JP" sz="1400" b="0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81082438"/>
                  </a:ext>
                </a:extLst>
              </a:tr>
              <a:tr h="443932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14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成果指標 等</a:t>
                      </a:r>
                      <a:endParaRPr kumimoji="1" lang="en-US" altLang="ja-JP" sz="14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8900" marR="0" lvl="0" indent="-88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400" u="none" strike="noStrike" kern="1200" baseline="0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成果指標 ： ① 大腸がん検診の受診者増加数 （平成</a:t>
                      </a:r>
                      <a:r>
                        <a:rPr kumimoji="1" lang="en-US" altLang="ja-JP" sz="1400" u="none" strike="noStrike" kern="1200" baseline="0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29</a:t>
                      </a:r>
                      <a:r>
                        <a:rPr kumimoji="1" lang="ja-JP" altLang="en-US" sz="1400" u="none" strike="noStrike" kern="1200" baseline="0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年比）</a:t>
                      </a:r>
                      <a:endParaRPr kumimoji="1" lang="en-US" altLang="ja-JP" sz="1400" u="none" strike="noStrike" kern="1200" baseline="0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400" b="0" u="none" strike="noStrike" kern="1200" baseline="0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　　　　　② </a:t>
                      </a:r>
                      <a:r>
                        <a:rPr kumimoji="1" lang="ja-JP" altLang="en-US" sz="1400" u="none" strike="noStrike" kern="1200" baseline="0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精密検査の受診率上昇率 （平成</a:t>
                      </a:r>
                      <a:r>
                        <a:rPr kumimoji="1" lang="en-US" altLang="ja-JP" sz="1400" u="none" strike="noStrike" kern="1200" baseline="0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29</a:t>
                      </a:r>
                      <a:r>
                        <a:rPr kumimoji="1" lang="ja-JP" altLang="en-US" sz="1400" u="none" strike="noStrike" kern="1200" baseline="0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年比）</a:t>
                      </a:r>
                      <a:endParaRPr kumimoji="1" lang="en-US" altLang="ja-JP" sz="1400" u="none" strike="noStrike" kern="1200" baseline="0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1" lang="en-US" altLang="ja-JP" sz="1400" u="none" strike="noStrike" kern="1200" baseline="0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88900" marR="0" lvl="0" indent="-88900" algn="l" defTabSz="914400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400" u="none" strike="noStrike" kern="1200" baseline="0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支払条件 ： ２つの指標の組み合わせで決定</a:t>
                      </a:r>
                      <a:endParaRPr kumimoji="1" lang="en-US" altLang="ja-JP" sz="1400" u="none" strike="noStrike" kern="1200" baseline="0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7788904"/>
                  </a:ext>
                </a:extLst>
              </a:tr>
            </a:tbl>
          </a:graphicData>
        </a:graphic>
      </p:graphicFrame>
      <p:grpSp>
        <p:nvGrpSpPr>
          <p:cNvPr id="40" name="グループ化 39">
            <a:extLst>
              <a:ext uri="{FF2B5EF4-FFF2-40B4-BE49-F238E27FC236}">
                <a16:creationId xmlns:a16="http://schemas.microsoft.com/office/drawing/2014/main" id="{699DA11E-505A-CAD6-741D-2F9FEE504A78}"/>
              </a:ext>
            </a:extLst>
          </p:cNvPr>
          <p:cNvGrpSpPr/>
          <p:nvPr/>
        </p:nvGrpSpPr>
        <p:grpSpPr>
          <a:xfrm>
            <a:off x="2468713" y="2464327"/>
            <a:ext cx="5543227" cy="3366907"/>
            <a:chOff x="1490093" y="3343275"/>
            <a:chExt cx="5543227" cy="3366907"/>
          </a:xfrm>
        </p:grpSpPr>
        <p:sp>
          <p:nvSpPr>
            <p:cNvPr id="34" name="正方形/長方形 33">
              <a:extLst>
                <a:ext uri="{FF2B5EF4-FFF2-40B4-BE49-F238E27FC236}">
                  <a16:creationId xmlns:a16="http://schemas.microsoft.com/office/drawing/2014/main" id="{6F1B5980-F416-59B7-C114-D37C07B9D518}"/>
                </a:ext>
              </a:extLst>
            </p:cNvPr>
            <p:cNvSpPr/>
            <p:nvPr/>
          </p:nvSpPr>
          <p:spPr>
            <a:xfrm>
              <a:off x="1490093" y="3343275"/>
              <a:ext cx="5543227" cy="336690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/>
            </a:p>
          </p:txBody>
        </p:sp>
        <p:grpSp>
          <p:nvGrpSpPr>
            <p:cNvPr id="33" name="グループ化 32">
              <a:extLst>
                <a:ext uri="{FF2B5EF4-FFF2-40B4-BE49-F238E27FC236}">
                  <a16:creationId xmlns:a16="http://schemas.microsoft.com/office/drawing/2014/main" id="{3B93218F-8039-598E-1A57-5AD9FBE56655}"/>
                </a:ext>
              </a:extLst>
            </p:cNvPr>
            <p:cNvGrpSpPr/>
            <p:nvPr/>
          </p:nvGrpSpPr>
          <p:grpSpPr>
            <a:xfrm>
              <a:off x="1490093" y="3441023"/>
              <a:ext cx="5486367" cy="3207288"/>
              <a:chOff x="2150912" y="3348398"/>
              <a:chExt cx="6085409" cy="3207288"/>
            </a:xfrm>
          </p:grpSpPr>
          <p:sp>
            <p:nvSpPr>
              <p:cNvPr id="4" name="矢印: 右 3">
                <a:extLst>
                  <a:ext uri="{FF2B5EF4-FFF2-40B4-BE49-F238E27FC236}">
                    <a16:creationId xmlns:a16="http://schemas.microsoft.com/office/drawing/2014/main" id="{655C5991-B39C-8FCD-A403-28547D44A6B5}"/>
                  </a:ext>
                </a:extLst>
              </p:cNvPr>
              <p:cNvSpPr/>
              <p:nvPr/>
            </p:nvSpPr>
            <p:spPr>
              <a:xfrm>
                <a:off x="2557569" y="3430555"/>
                <a:ext cx="5678752" cy="925920"/>
              </a:xfrm>
              <a:prstGeom prst="rightArrow">
                <a:avLst>
                  <a:gd name="adj1" fmla="val 50000"/>
                  <a:gd name="adj2" fmla="val 51047"/>
                </a:avLst>
              </a:prstGeom>
              <a:gradFill flip="none" rotWithShape="1">
                <a:gsLst>
                  <a:gs pos="0">
                    <a:schemeClr val="accent5">
                      <a:lumMod val="0"/>
                      <a:lumOff val="100000"/>
                    </a:schemeClr>
                  </a:gs>
                  <a:gs pos="50000">
                    <a:schemeClr val="accent5">
                      <a:lumMod val="20000"/>
                      <a:lumOff val="80000"/>
                    </a:schemeClr>
                  </a:gs>
                  <a:gs pos="100000">
                    <a:schemeClr val="accent5">
                      <a:lumMod val="80000"/>
                      <a:lumOff val="20000"/>
                    </a:schemeClr>
                  </a:gs>
                </a:gsLst>
                <a:lin ang="0" scaled="1"/>
                <a:tileRect/>
              </a:gra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altLang="ja-JP" sz="200" dirty="0">
                  <a:solidFill>
                    <a:schemeClr val="tx1"/>
                  </a:solidFill>
                  <a:highlight>
                    <a:srgbClr val="000000"/>
                  </a:highlight>
                </a:endParaRPr>
              </a:p>
            </p:txBody>
          </p:sp>
          <p:sp>
            <p:nvSpPr>
              <p:cNvPr id="5" name="テキスト ボックス 4">
                <a:extLst>
                  <a:ext uri="{FF2B5EF4-FFF2-40B4-BE49-F238E27FC236}">
                    <a16:creationId xmlns:a16="http://schemas.microsoft.com/office/drawing/2014/main" id="{BC648A1C-D226-ECA8-6937-F90383EF6262}"/>
                  </a:ext>
                </a:extLst>
              </p:cNvPr>
              <p:cNvSpPr txBox="1"/>
              <p:nvPr/>
            </p:nvSpPr>
            <p:spPr>
              <a:xfrm>
                <a:off x="4207838" y="3348398"/>
                <a:ext cx="2378213" cy="307777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rtlCol="0" anchor="t">
                <a:spAutoFit/>
              </a:bodyPr>
              <a:lstStyle/>
              <a:p>
                <a:r>
                  <a:rPr lang="ja-JP" altLang="en-US" sz="1400">
                    <a:ea typeface="ＭＳ Ｐゴシック"/>
                  </a:rPr>
                  <a:t>①大腸がん検診受診者数</a:t>
                </a:r>
              </a:p>
            </p:txBody>
          </p:sp>
          <p:sp>
            <p:nvSpPr>
              <p:cNvPr id="7" name="テキスト ボックス 6">
                <a:extLst>
                  <a:ext uri="{FF2B5EF4-FFF2-40B4-BE49-F238E27FC236}">
                    <a16:creationId xmlns:a16="http://schemas.microsoft.com/office/drawing/2014/main" id="{2CF71C65-3A36-FF20-7F71-AFB2060A6FFC}"/>
                  </a:ext>
                </a:extLst>
              </p:cNvPr>
              <p:cNvSpPr txBox="1"/>
              <p:nvPr/>
            </p:nvSpPr>
            <p:spPr>
              <a:xfrm>
                <a:off x="2150912" y="4167589"/>
                <a:ext cx="360997" cy="1815884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rtlCol="0" anchor="t">
                <a:spAutoFit/>
              </a:bodyPr>
              <a:lstStyle/>
              <a:p>
                <a:r>
                  <a:rPr lang="ja-JP" altLang="en-US" sz="1400">
                    <a:ea typeface="ＭＳ Ｐゴシック"/>
                  </a:rPr>
                  <a:t>②</a:t>
                </a:r>
                <a:endParaRPr lang="en-US" altLang="ja-JP" sz="1400">
                  <a:ea typeface="ＭＳ Ｐゴシック"/>
                </a:endParaRPr>
              </a:p>
              <a:p>
                <a:r>
                  <a:rPr lang="ja-JP" altLang="en-US" sz="1400">
                    <a:ea typeface="ＭＳ Ｐゴシック"/>
                  </a:rPr>
                  <a:t>精</a:t>
                </a:r>
                <a:endParaRPr lang="en-US" altLang="ja-JP" sz="1400">
                  <a:ea typeface="ＭＳ Ｐゴシック"/>
                  <a:cs typeface="Calibri"/>
                </a:endParaRPr>
              </a:p>
              <a:p>
                <a:r>
                  <a:rPr lang="ja-JP" altLang="en-US" sz="1400"/>
                  <a:t>密</a:t>
                </a:r>
                <a:endParaRPr lang="en-US" altLang="ja-JP" sz="1400"/>
              </a:p>
              <a:p>
                <a:r>
                  <a:rPr lang="ja-JP" altLang="en-US" sz="1400"/>
                  <a:t>検</a:t>
                </a:r>
                <a:endParaRPr lang="en-US" altLang="ja-JP" sz="1400"/>
              </a:p>
              <a:p>
                <a:r>
                  <a:rPr lang="ja-JP" altLang="en-US" sz="1400"/>
                  <a:t>査</a:t>
                </a:r>
                <a:endParaRPr lang="en-US" altLang="ja-JP" sz="1400"/>
              </a:p>
              <a:p>
                <a:r>
                  <a:rPr lang="ja-JP" altLang="en-US" sz="1400"/>
                  <a:t>受</a:t>
                </a:r>
                <a:endParaRPr lang="en-US" altLang="ja-JP" sz="1400"/>
              </a:p>
              <a:p>
                <a:r>
                  <a:rPr lang="ja-JP" altLang="en-US" sz="1400"/>
                  <a:t>診</a:t>
                </a:r>
                <a:endParaRPr lang="en-US" altLang="ja-JP" sz="1400"/>
              </a:p>
              <a:p>
                <a:r>
                  <a:rPr lang="ja-JP" altLang="en-US" sz="1400"/>
                  <a:t>率</a:t>
                </a:r>
              </a:p>
            </p:txBody>
          </p:sp>
          <p:cxnSp>
            <p:nvCxnSpPr>
              <p:cNvPr id="8" name="直線コネクタ 7">
                <a:extLst>
                  <a:ext uri="{FF2B5EF4-FFF2-40B4-BE49-F238E27FC236}">
                    <a16:creationId xmlns:a16="http://schemas.microsoft.com/office/drawing/2014/main" id="{B8A67522-CED7-F8BB-4C3B-7075BD9D1DE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654875" y="4126872"/>
                <a:ext cx="0" cy="1434866"/>
              </a:xfrm>
              <a:prstGeom prst="line">
                <a:avLst/>
              </a:prstGeom>
              <a:ln w="19050">
                <a:solidFill>
                  <a:schemeClr val="tx1">
                    <a:lumMod val="50000"/>
                    <a:lumOff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" name="矢印: 右 9">
                <a:extLst>
                  <a:ext uri="{FF2B5EF4-FFF2-40B4-BE49-F238E27FC236}">
                    <a16:creationId xmlns:a16="http://schemas.microsoft.com/office/drawing/2014/main" id="{553B2466-E76F-FEC3-8709-E0F87FACEE39}"/>
                  </a:ext>
                </a:extLst>
              </p:cNvPr>
              <p:cNvSpPr/>
              <p:nvPr/>
            </p:nvSpPr>
            <p:spPr>
              <a:xfrm rot="5400000">
                <a:off x="1376628" y="4564206"/>
                <a:ext cx="2892635" cy="1090325"/>
              </a:xfrm>
              <a:prstGeom prst="rightArrow">
                <a:avLst>
                  <a:gd name="adj1" fmla="val 50000"/>
                  <a:gd name="adj2" fmla="val 51047"/>
                </a:avLst>
              </a:prstGeom>
              <a:gradFill flip="none" rotWithShape="1">
                <a:gsLst>
                  <a:gs pos="0">
                    <a:schemeClr val="accent5">
                      <a:lumMod val="0"/>
                      <a:lumOff val="100000"/>
                    </a:schemeClr>
                  </a:gs>
                  <a:gs pos="50000">
                    <a:schemeClr val="accent5">
                      <a:lumMod val="20000"/>
                      <a:lumOff val="80000"/>
                    </a:schemeClr>
                  </a:gs>
                  <a:gs pos="100000">
                    <a:schemeClr val="accent5">
                      <a:lumMod val="80000"/>
                      <a:lumOff val="20000"/>
                    </a:schemeClr>
                  </a:gs>
                </a:gsLst>
                <a:lin ang="0" scaled="1"/>
                <a:tileRect/>
              </a:gra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altLang="ja-JP" sz="200" dirty="0">
                  <a:solidFill>
                    <a:schemeClr val="tx1"/>
                  </a:solidFill>
                  <a:highlight>
                    <a:srgbClr val="000000"/>
                  </a:highlight>
                </a:endParaRPr>
              </a:p>
            </p:txBody>
          </p:sp>
          <p:sp>
            <p:nvSpPr>
              <p:cNvPr id="11" name="正方形/長方形 10">
                <a:extLst>
                  <a:ext uri="{FF2B5EF4-FFF2-40B4-BE49-F238E27FC236}">
                    <a16:creationId xmlns:a16="http://schemas.microsoft.com/office/drawing/2014/main" id="{E4E75219-952C-4BF0-6B36-14370A6009F7}"/>
                  </a:ext>
                </a:extLst>
              </p:cNvPr>
              <p:cNvSpPr/>
              <p:nvPr/>
            </p:nvSpPr>
            <p:spPr>
              <a:xfrm>
                <a:off x="2869762" y="3664311"/>
                <a:ext cx="244317" cy="178169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sz="1100">
                    <a:solidFill>
                      <a:schemeClr val="tx1"/>
                    </a:solidFill>
                  </a:rPr>
                  <a:t>人</a:t>
                </a:r>
              </a:p>
            </p:txBody>
          </p:sp>
          <p:sp>
            <p:nvSpPr>
              <p:cNvPr id="12" name="正方形/長方形 11">
                <a:extLst>
                  <a:ext uri="{FF2B5EF4-FFF2-40B4-BE49-F238E27FC236}">
                    <a16:creationId xmlns:a16="http://schemas.microsoft.com/office/drawing/2014/main" id="{C5CBB726-33C8-D1EC-5552-43EAFA02521C}"/>
                  </a:ext>
                </a:extLst>
              </p:cNvPr>
              <p:cNvSpPr/>
              <p:nvPr/>
            </p:nvSpPr>
            <p:spPr>
              <a:xfrm>
                <a:off x="2352154" y="3972643"/>
                <a:ext cx="846007" cy="178169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sz="700" dirty="0">
                    <a:solidFill>
                      <a:schemeClr val="tx1"/>
                    </a:solidFill>
                  </a:rPr>
                  <a:t>ポイント</a:t>
                </a:r>
                <a:endParaRPr lang="ja-JP" altLang="en-US" sz="900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3" name="直線コネクタ 12">
                <a:extLst>
                  <a:ext uri="{FF2B5EF4-FFF2-40B4-BE49-F238E27FC236}">
                    <a16:creationId xmlns:a16="http://schemas.microsoft.com/office/drawing/2014/main" id="{91224D53-1359-AC83-AA2E-F5E21230518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49949" y="3664320"/>
                <a:ext cx="546363" cy="459464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直線コネクタ 14">
                <a:extLst>
                  <a:ext uri="{FF2B5EF4-FFF2-40B4-BE49-F238E27FC236}">
                    <a16:creationId xmlns:a16="http://schemas.microsoft.com/office/drawing/2014/main" id="{FC898635-3749-BAA9-6442-2C442E4C13E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549949" y="4126329"/>
                <a:ext cx="542553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" name="正方形/長方形 15">
                <a:extLst>
                  <a:ext uri="{FF2B5EF4-FFF2-40B4-BE49-F238E27FC236}">
                    <a16:creationId xmlns:a16="http://schemas.microsoft.com/office/drawing/2014/main" id="{37FFD390-34B4-A248-6462-D35A3DDE015E}"/>
                  </a:ext>
                </a:extLst>
              </p:cNvPr>
              <p:cNvSpPr/>
              <p:nvPr/>
            </p:nvSpPr>
            <p:spPr>
              <a:xfrm>
                <a:off x="3191695" y="3701506"/>
                <a:ext cx="685632" cy="384189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100" b="1">
                    <a:solidFill>
                      <a:schemeClr val="tx1"/>
                    </a:solidFill>
                    <a:latin typeface="+mn-ea"/>
                  </a:rPr>
                  <a:t>+</a:t>
                </a:r>
                <a:r>
                  <a:rPr lang="ja-JP" altLang="en-US" sz="1100" b="1">
                    <a:solidFill>
                      <a:schemeClr val="tx1"/>
                    </a:solidFill>
                    <a:latin typeface="+mn-ea"/>
                  </a:rPr>
                  <a:t> </a:t>
                </a:r>
                <a:r>
                  <a:rPr lang="en-US" altLang="ja-JP" sz="1100" b="1">
                    <a:solidFill>
                      <a:schemeClr val="tx1"/>
                    </a:solidFill>
                    <a:latin typeface="+mn-ea"/>
                  </a:rPr>
                  <a:t>0</a:t>
                </a:r>
                <a:endParaRPr lang="ja-JP" altLang="en-US" sz="1100" b="1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18" name="正方形/長方形 17">
                <a:extLst>
                  <a:ext uri="{FF2B5EF4-FFF2-40B4-BE49-F238E27FC236}">
                    <a16:creationId xmlns:a16="http://schemas.microsoft.com/office/drawing/2014/main" id="{AE96A523-8D6C-42EB-8D8B-FDB859BAD7B8}"/>
                  </a:ext>
                </a:extLst>
              </p:cNvPr>
              <p:cNvSpPr/>
              <p:nvPr/>
            </p:nvSpPr>
            <p:spPr>
              <a:xfrm>
                <a:off x="6857481" y="3699685"/>
                <a:ext cx="744281" cy="384189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100" b="1" dirty="0">
                    <a:solidFill>
                      <a:schemeClr val="tx1"/>
                    </a:solidFill>
                    <a:latin typeface="+mn-ea"/>
                  </a:rPr>
                  <a:t>+</a:t>
                </a:r>
                <a:r>
                  <a:rPr lang="ja-JP" altLang="en-US" sz="1100" b="1" dirty="0">
                    <a:solidFill>
                      <a:schemeClr val="tx1"/>
                    </a:solidFill>
                    <a:latin typeface="+mn-ea"/>
                  </a:rPr>
                  <a:t> </a:t>
                </a:r>
                <a:r>
                  <a:rPr lang="en-US" altLang="ja-JP" sz="1100" b="1" dirty="0">
                    <a:solidFill>
                      <a:schemeClr val="tx1"/>
                    </a:solidFill>
                    <a:latin typeface="+mn-ea"/>
                  </a:rPr>
                  <a:t>3,000</a:t>
                </a:r>
              </a:p>
              <a:p>
                <a:pPr algn="ctr"/>
                <a:r>
                  <a:rPr lang="ja-JP" altLang="en-US" sz="900" b="1" dirty="0">
                    <a:solidFill>
                      <a:schemeClr val="tx1"/>
                    </a:solidFill>
                    <a:latin typeface="+mn-ea"/>
                  </a:rPr>
                  <a:t>（上限）</a:t>
                </a:r>
              </a:p>
            </p:txBody>
          </p:sp>
          <p:sp>
            <p:nvSpPr>
              <p:cNvPr id="19" name="正方形/長方形 18">
                <a:extLst>
                  <a:ext uri="{FF2B5EF4-FFF2-40B4-BE49-F238E27FC236}">
                    <a16:creationId xmlns:a16="http://schemas.microsoft.com/office/drawing/2014/main" id="{2679B97B-7E0B-B4C8-C542-576B47483096}"/>
                  </a:ext>
                </a:extLst>
              </p:cNvPr>
              <p:cNvSpPr/>
              <p:nvPr/>
            </p:nvSpPr>
            <p:spPr>
              <a:xfrm>
                <a:off x="2476500" y="4133214"/>
                <a:ext cx="685632" cy="384189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100" b="1">
                    <a:solidFill>
                      <a:schemeClr val="tx1"/>
                    </a:solidFill>
                    <a:latin typeface="+mn-ea"/>
                  </a:rPr>
                  <a:t>+</a:t>
                </a:r>
                <a:r>
                  <a:rPr lang="ja-JP" altLang="en-US" sz="1100" b="1">
                    <a:solidFill>
                      <a:schemeClr val="tx1"/>
                    </a:solidFill>
                    <a:latin typeface="+mn-ea"/>
                  </a:rPr>
                  <a:t> </a:t>
                </a:r>
                <a:r>
                  <a:rPr lang="en-US" altLang="ja-JP" sz="1100" b="1">
                    <a:solidFill>
                      <a:schemeClr val="tx1"/>
                    </a:solidFill>
                    <a:latin typeface="+mn-ea"/>
                  </a:rPr>
                  <a:t>0</a:t>
                </a:r>
                <a:endParaRPr lang="ja-JP" altLang="en-US" sz="1100" b="1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21" name="正方形/長方形 20">
                <a:extLst>
                  <a:ext uri="{FF2B5EF4-FFF2-40B4-BE49-F238E27FC236}">
                    <a16:creationId xmlns:a16="http://schemas.microsoft.com/office/drawing/2014/main" id="{CDF59735-8C65-4882-1DC6-C338365A86B6}"/>
                  </a:ext>
                </a:extLst>
              </p:cNvPr>
              <p:cNvSpPr/>
              <p:nvPr/>
            </p:nvSpPr>
            <p:spPr>
              <a:xfrm>
                <a:off x="2480688" y="5551564"/>
                <a:ext cx="711007" cy="384189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sz="1100" b="1" dirty="0">
                    <a:solidFill>
                      <a:schemeClr val="tx1"/>
                    </a:solidFill>
                    <a:latin typeface="+mn-ea"/>
                  </a:rPr>
                  <a:t>+</a:t>
                </a:r>
                <a:r>
                  <a:rPr lang="ja-JP" altLang="en-US" sz="1100" b="1" dirty="0">
                    <a:solidFill>
                      <a:schemeClr val="tx1"/>
                    </a:solidFill>
                    <a:latin typeface="+mn-ea"/>
                  </a:rPr>
                  <a:t> </a:t>
                </a:r>
                <a:r>
                  <a:rPr lang="en-US" altLang="ja-JP" sz="1100" b="1" dirty="0">
                    <a:solidFill>
                      <a:schemeClr val="tx1"/>
                    </a:solidFill>
                    <a:latin typeface="+mn-ea"/>
                  </a:rPr>
                  <a:t>20</a:t>
                </a:r>
              </a:p>
              <a:p>
                <a:pPr algn="ctr"/>
                <a:r>
                  <a:rPr lang="ja-JP" altLang="en-US" sz="900" b="1" dirty="0">
                    <a:solidFill>
                      <a:schemeClr val="tx1"/>
                    </a:solidFill>
                    <a:latin typeface="+mn-ea"/>
                  </a:rPr>
                  <a:t>（上限）</a:t>
                </a:r>
              </a:p>
            </p:txBody>
          </p:sp>
          <p:sp>
            <p:nvSpPr>
              <p:cNvPr id="22" name="テキスト ボックス 21">
                <a:extLst>
                  <a:ext uri="{FF2B5EF4-FFF2-40B4-BE49-F238E27FC236}">
                    <a16:creationId xmlns:a16="http://schemas.microsoft.com/office/drawing/2014/main" id="{CBF256AC-A532-15C8-FF76-932E79E7D5D0}"/>
                  </a:ext>
                </a:extLst>
              </p:cNvPr>
              <p:cNvSpPr txBox="1"/>
              <p:nvPr/>
            </p:nvSpPr>
            <p:spPr>
              <a:xfrm>
                <a:off x="3108858" y="4135652"/>
                <a:ext cx="846007" cy="36933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900"/>
                  <a:t>ＰＦＳ導入前の基準</a:t>
                </a:r>
                <a:endParaRPr lang="en-US" altLang="ja-JP" sz="900"/>
              </a:p>
            </p:txBody>
          </p:sp>
          <p:cxnSp>
            <p:nvCxnSpPr>
              <p:cNvPr id="25" name="直線コネクタ 24">
                <a:extLst>
                  <a:ext uri="{FF2B5EF4-FFF2-40B4-BE49-F238E27FC236}">
                    <a16:creationId xmlns:a16="http://schemas.microsoft.com/office/drawing/2014/main" id="{907A9E2F-E377-6999-CA57-B1E40340B9A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92502" y="5986819"/>
                <a:ext cx="3807953" cy="0"/>
              </a:xfrm>
              <a:prstGeom prst="line">
                <a:avLst/>
              </a:prstGeom>
              <a:ln w="19050">
                <a:solidFill>
                  <a:schemeClr val="tx1">
                    <a:lumMod val="50000"/>
                    <a:lumOff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テキスト ボックス 22">
                <a:extLst>
                  <a:ext uri="{FF2B5EF4-FFF2-40B4-BE49-F238E27FC236}">
                    <a16:creationId xmlns:a16="http://schemas.microsoft.com/office/drawing/2014/main" id="{F26CE138-3FC5-B042-B8E0-0B4EFC723B8C}"/>
                  </a:ext>
                </a:extLst>
              </p:cNvPr>
              <p:cNvSpPr txBox="1"/>
              <p:nvPr/>
            </p:nvSpPr>
            <p:spPr>
              <a:xfrm>
                <a:off x="6745288" y="5451626"/>
                <a:ext cx="915890" cy="538609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txBody>
              <a:bodyPr wrap="square" lIns="0" rIns="0" rtlCol="0">
                <a:spAutoFit/>
              </a:bodyPr>
              <a:lstStyle/>
              <a:p>
                <a:pPr algn="ctr"/>
                <a:r>
                  <a:rPr lang="ja-JP" altLang="en-US" sz="900" dirty="0"/>
                  <a:t>成果支払額</a:t>
                </a:r>
                <a:endParaRPr lang="en-US" altLang="ja-JP" sz="900" dirty="0"/>
              </a:p>
              <a:p>
                <a:pPr algn="ctr"/>
                <a:r>
                  <a:rPr lang="en-US" altLang="ja-JP" sz="1200" dirty="0"/>
                  <a:t>1,500</a:t>
                </a:r>
                <a:r>
                  <a:rPr lang="ja-JP" altLang="en-US" sz="800" dirty="0"/>
                  <a:t>万円</a:t>
                </a:r>
                <a:endParaRPr lang="en-US" altLang="ja-JP" sz="800" dirty="0"/>
              </a:p>
              <a:p>
                <a:pPr algn="ctr"/>
                <a:r>
                  <a:rPr lang="ja-JP" altLang="en-US" sz="800" dirty="0"/>
                  <a:t>（上限額）</a:t>
                </a:r>
                <a:endParaRPr lang="ja-JP" altLang="en-US" sz="900" dirty="0"/>
              </a:p>
            </p:txBody>
          </p:sp>
        </p:grpSp>
      </p:grp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0470B684-3802-61D2-CADB-8487E17A1021}"/>
              </a:ext>
            </a:extLst>
          </p:cNvPr>
          <p:cNvCxnSpPr/>
          <p:nvPr/>
        </p:nvCxnSpPr>
        <p:spPr>
          <a:xfrm>
            <a:off x="1" y="455879"/>
            <a:ext cx="9144001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4">
            <a:extLst>
              <a:ext uri="{FF2B5EF4-FFF2-40B4-BE49-F238E27FC236}">
                <a16:creationId xmlns:a16="http://schemas.microsoft.com/office/drawing/2014/main" id="{34F87BE7-BBC0-B415-6191-B9F1D881BF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815" y="50745"/>
            <a:ext cx="8576669" cy="393546"/>
          </a:xfrm>
          <a:prstGeom prst="rect">
            <a:avLst/>
          </a:prstGeom>
          <a:noFill/>
          <a:ln>
            <a:noFill/>
          </a:ln>
        </p:spPr>
        <p:txBody>
          <a:bodyPr wrap="square" lIns="84938" tIns="42470" rIns="84938" bIns="42470">
            <a:spAutoFit/>
          </a:bodyPr>
          <a:lstStyle/>
          <a:p>
            <a:pPr defTabSz="832169" eaLnBrk="0" hangingPunct="0">
              <a:defRPr/>
            </a:pPr>
            <a:r>
              <a:rPr lang="ja-JP" altLang="en-US" sz="2000" b="1" dirty="0">
                <a:latin typeface="ＭＳ Ｐゴシック" panose="020B0600070205080204" pitchFamily="50" charset="-128"/>
              </a:rPr>
              <a:t>記入例①　がん検診受診勧奨事業</a:t>
            </a:r>
            <a:endParaRPr lang="en-US" altLang="ja-JP" sz="1500" b="1" dirty="0">
              <a:latin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35456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3B5C39-A8D9-CD7E-711E-4D92F8DA52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8">
            <a:extLst>
              <a:ext uri="{FF2B5EF4-FFF2-40B4-BE49-F238E27FC236}">
                <a16:creationId xmlns:a16="http://schemas.microsoft.com/office/drawing/2014/main" id="{52F78231-02F9-BAE7-72A5-73A9D43F41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5559396"/>
              </p:ext>
            </p:extLst>
          </p:nvPr>
        </p:nvGraphicFramePr>
        <p:xfrm>
          <a:off x="32080" y="628386"/>
          <a:ext cx="9077544" cy="5368379"/>
        </p:xfrm>
        <a:graphic>
          <a:graphicData uri="http://schemas.openxmlformats.org/drawingml/2006/table">
            <a:tbl>
              <a:tblPr firstCol="1">
                <a:tableStyleId>{93296810-A885-4BE3-A3E7-6D5BEEA58F35}</a:tableStyleId>
              </a:tblPr>
              <a:tblGrid>
                <a:gridCol w="1350044">
                  <a:extLst>
                    <a:ext uri="{9D8B030D-6E8A-4147-A177-3AD203B41FA5}">
                      <a16:colId xmlns:a16="http://schemas.microsoft.com/office/drawing/2014/main" val="1113251799"/>
                    </a:ext>
                  </a:extLst>
                </a:gridCol>
                <a:gridCol w="7727500">
                  <a:extLst>
                    <a:ext uri="{9D8B030D-6E8A-4147-A177-3AD203B41FA5}">
                      <a16:colId xmlns:a16="http://schemas.microsoft.com/office/drawing/2014/main" val="254257140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14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事業主体者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u="none" strike="noStrike" kern="1200" baseline="0" dirty="0">
                          <a:latin typeface="ＭＳ Ｐゴシック" panose="020B0600070205080204" pitchFamily="50" charset="-128"/>
                          <a:ea typeface="+mn-ea"/>
                        </a:rPr>
                        <a:t>▲▲▲市</a:t>
                      </a:r>
                      <a:endParaRPr kumimoji="1" lang="en-US" altLang="ja-JP" sz="1400" u="none" strike="noStrike" kern="1200" baseline="0" dirty="0">
                        <a:latin typeface="ＭＳ Ｐゴシック" panose="020B0600070205080204" pitchFamily="50" charset="-128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712336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14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事業期間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400" u="none" strike="noStrike" kern="1200" baseline="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令和</a:t>
                      </a:r>
                      <a:r>
                        <a:rPr kumimoji="1" lang="ja-JP" altLang="en-US" sz="1400" u="none" strike="noStrike" kern="1200" baseline="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５</a:t>
                      </a:r>
                      <a:r>
                        <a:rPr kumimoji="1" lang="zh-TW" altLang="en-US" sz="1400" u="none" strike="noStrike" kern="1200" baseline="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  <a:r>
                        <a:rPr kumimoji="1" lang="ja-JP" altLang="en-US" sz="1400" u="none" strike="noStrike" kern="1200" baseline="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度</a:t>
                      </a:r>
                      <a:r>
                        <a:rPr kumimoji="1" lang="zh-TW" altLang="en-US" sz="1400" u="none" strike="noStrike" kern="1200" baseline="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～令和</a:t>
                      </a:r>
                      <a:r>
                        <a:rPr kumimoji="1" lang="ja-JP" altLang="en-US" sz="1400" u="none" strike="noStrike" kern="1200" baseline="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６年度</a:t>
                      </a:r>
                      <a:endParaRPr kumimoji="1" lang="en-US" altLang="ja-JP" sz="1400" u="none" strike="noStrike" kern="1200" baseline="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135195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14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委託費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en-US" altLang="ja-JP" sz="1400" u="none" strike="noStrike" kern="1200" baseline="0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2,000</a:t>
                      </a:r>
                      <a:r>
                        <a:rPr kumimoji="1" lang="ja-JP" altLang="en-US" sz="1400" u="none" strike="noStrike" kern="1200" baseline="0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万円（固定支払額：</a:t>
                      </a:r>
                      <a:r>
                        <a:rPr kumimoji="1" lang="en-US" altLang="ja-JP" sz="1400" u="none" strike="noStrike" kern="1200" baseline="0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900</a:t>
                      </a:r>
                      <a:r>
                        <a:rPr kumimoji="1" lang="ja-JP" altLang="en-US" sz="1400" u="none" strike="noStrike" kern="1200" baseline="0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万円、成果支払額（上限額）：</a:t>
                      </a:r>
                      <a:r>
                        <a:rPr kumimoji="1" lang="en-US" altLang="ja-JP" sz="1400" u="none" strike="noStrike" kern="1200" baseline="0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1,100</a:t>
                      </a:r>
                      <a:r>
                        <a:rPr kumimoji="1" lang="ja-JP" altLang="en-US" sz="1400" u="none" strike="noStrike" kern="1200" baseline="0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万円）</a:t>
                      </a:r>
                      <a:endParaRPr kumimoji="1" lang="en-US" altLang="ja-JP" sz="1400" u="none" strike="noStrike" kern="1200" baseline="0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81082438"/>
                  </a:ext>
                </a:extLst>
              </a:tr>
              <a:tr h="445397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14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成果指標 等</a:t>
                      </a:r>
                      <a:endParaRPr kumimoji="1" lang="en-US" altLang="ja-JP" sz="14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8900" marR="0" lvl="0" indent="-88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400" u="none" strike="noStrike" kern="1200" baseline="0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成果指標 ： ① 省エネ行動に係るアドバイスの送付・通知の受取世帯数</a:t>
                      </a:r>
                      <a:endParaRPr kumimoji="1" lang="en-US" altLang="ja-JP" sz="1400" u="none" strike="noStrike" kern="1200" baseline="0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400" b="0" u="none" strike="noStrike" kern="1200" baseline="0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　　　　　② 省エネ行動の取組み方を理解した世帯割合</a:t>
                      </a:r>
                      <a:endParaRPr kumimoji="1" lang="en-US" altLang="ja-JP" sz="1400" b="0" u="none" strike="noStrike" kern="1200" baseline="0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400" b="0" u="none" strike="noStrike" kern="1200" baseline="0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　　　　　③ 省エネ行動を実践した世帯割合</a:t>
                      </a:r>
                      <a:endParaRPr kumimoji="1" lang="en-US" altLang="ja-JP" sz="1400" b="0" u="none" strike="noStrike" kern="1200" baseline="0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400" b="0" u="none" strike="noStrike" kern="1200" baseline="0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　　　　　④ 省エネ行動を習慣化した世帯割合</a:t>
                      </a:r>
                      <a:endParaRPr kumimoji="1" lang="en-US" altLang="ja-JP" sz="1400" b="0" u="none" strike="noStrike" kern="1200" baseline="0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1" lang="en-US" altLang="ja-JP" sz="1400" b="0" u="none" strike="noStrike" kern="1200" baseline="0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1" lang="ja-JP" altLang="en-US" sz="1400" u="none" strike="noStrike" kern="1200" baseline="0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・支払条件： アンケートで把握した４つの指標の成果水準で決定</a:t>
                      </a:r>
                      <a:endParaRPr kumimoji="1" lang="en-US" altLang="ja-JP" sz="1400" u="none" strike="noStrike" kern="1200" baseline="0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7788904"/>
                  </a:ext>
                </a:extLst>
              </a:tr>
            </a:tbl>
          </a:graphicData>
        </a:graphic>
      </p:graphicFrame>
      <p:grpSp>
        <p:nvGrpSpPr>
          <p:cNvPr id="189" name="グループ化 188">
            <a:extLst>
              <a:ext uri="{FF2B5EF4-FFF2-40B4-BE49-F238E27FC236}">
                <a16:creationId xmlns:a16="http://schemas.microsoft.com/office/drawing/2014/main" id="{CF2E3C5C-FA28-641E-4901-E1E3816F77A2}"/>
              </a:ext>
            </a:extLst>
          </p:cNvPr>
          <p:cNvGrpSpPr/>
          <p:nvPr/>
        </p:nvGrpSpPr>
        <p:grpSpPr>
          <a:xfrm>
            <a:off x="2437806" y="2930549"/>
            <a:ext cx="6040478" cy="680030"/>
            <a:chOff x="1521281" y="2802673"/>
            <a:chExt cx="6040478" cy="680030"/>
          </a:xfrm>
        </p:grpSpPr>
        <p:sp>
          <p:nvSpPr>
            <p:cNvPr id="182" name="正方形/長方形 181">
              <a:extLst>
                <a:ext uri="{FF2B5EF4-FFF2-40B4-BE49-F238E27FC236}">
                  <a16:creationId xmlns:a16="http://schemas.microsoft.com/office/drawing/2014/main" id="{5E7F50BC-B982-B6B8-DFBA-2E8CC00E8652}"/>
                </a:ext>
              </a:extLst>
            </p:cNvPr>
            <p:cNvSpPr/>
            <p:nvPr/>
          </p:nvSpPr>
          <p:spPr>
            <a:xfrm>
              <a:off x="1529588" y="2802673"/>
              <a:ext cx="6032171" cy="6800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7" name="矢印: 右 6">
              <a:extLst>
                <a:ext uri="{FF2B5EF4-FFF2-40B4-BE49-F238E27FC236}">
                  <a16:creationId xmlns:a16="http://schemas.microsoft.com/office/drawing/2014/main" id="{EE2FE887-9F1C-A190-8483-279DE20F6827}"/>
                </a:ext>
              </a:extLst>
            </p:cNvPr>
            <p:cNvSpPr/>
            <p:nvPr/>
          </p:nvSpPr>
          <p:spPr>
            <a:xfrm>
              <a:off x="4052062" y="2934192"/>
              <a:ext cx="3182348" cy="516273"/>
            </a:xfrm>
            <a:prstGeom prst="rightArrow">
              <a:avLst>
                <a:gd name="adj1" fmla="val 50000"/>
                <a:gd name="adj2" fmla="val 23714"/>
              </a:avLst>
            </a:prstGeom>
            <a:gradFill flip="none" rotWithShape="1">
              <a:gsLst>
                <a:gs pos="0">
                  <a:schemeClr val="accent5">
                    <a:lumMod val="5000"/>
                    <a:lumOff val="95000"/>
                  </a:schemeClr>
                </a:gs>
                <a:gs pos="100000">
                  <a:schemeClr val="accent5">
                    <a:lumMod val="80000"/>
                    <a:lumOff val="20000"/>
                  </a:schemeClr>
                </a:gs>
                <a:gs pos="50000">
                  <a:schemeClr val="accent5">
                    <a:lumMod val="10000"/>
                    <a:lumOff val="90000"/>
                  </a:schemeClr>
                </a:gs>
              </a:gsLst>
              <a:lin ang="0" scaled="1"/>
              <a:tileRect/>
            </a:gra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altLang="ja-JP" sz="200">
                <a:solidFill>
                  <a:schemeClr val="tx1"/>
                </a:solidFill>
                <a:highlight>
                  <a:srgbClr val="000000"/>
                </a:highlight>
              </a:endParaRPr>
            </a:p>
          </p:txBody>
        </p:sp>
        <p:cxnSp>
          <p:nvCxnSpPr>
            <p:cNvPr id="48" name="直線コネクタ 47">
              <a:extLst>
                <a:ext uri="{FF2B5EF4-FFF2-40B4-BE49-F238E27FC236}">
                  <a16:creationId xmlns:a16="http://schemas.microsoft.com/office/drawing/2014/main" id="{FF35675D-798F-B3FB-C6B0-D42299DD085A}"/>
                </a:ext>
              </a:extLst>
            </p:cNvPr>
            <p:cNvCxnSpPr>
              <a:cxnSpLocks/>
            </p:cNvCxnSpPr>
            <p:nvPr/>
          </p:nvCxnSpPr>
          <p:spPr>
            <a:xfrm>
              <a:off x="4816130" y="3058278"/>
              <a:ext cx="0" cy="264240"/>
            </a:xfrm>
            <a:prstGeom prst="line">
              <a:avLst/>
            </a:prstGeom>
            <a:ln w="190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正方形/長方形 61">
              <a:extLst>
                <a:ext uri="{FF2B5EF4-FFF2-40B4-BE49-F238E27FC236}">
                  <a16:creationId xmlns:a16="http://schemas.microsoft.com/office/drawing/2014/main" id="{FF6B6014-F5D8-EA46-4DE4-2401A3DFF524}"/>
                </a:ext>
              </a:extLst>
            </p:cNvPr>
            <p:cNvSpPr/>
            <p:nvPr/>
          </p:nvSpPr>
          <p:spPr>
            <a:xfrm>
              <a:off x="4452113" y="3320297"/>
              <a:ext cx="758513" cy="15740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800" b="1">
                  <a:solidFill>
                    <a:schemeClr val="tx1"/>
                  </a:solidFill>
                  <a:latin typeface="+mn-ea"/>
                </a:rPr>
                <a:t>０円</a:t>
              </a:r>
            </a:p>
          </p:txBody>
        </p:sp>
        <p:sp>
          <p:nvSpPr>
            <p:cNvPr id="90" name="正方形/長方形 89">
              <a:extLst>
                <a:ext uri="{FF2B5EF4-FFF2-40B4-BE49-F238E27FC236}">
                  <a16:creationId xmlns:a16="http://schemas.microsoft.com/office/drawing/2014/main" id="{55181F23-3858-366D-D685-9EE5318CCBCC}"/>
                </a:ext>
              </a:extLst>
            </p:cNvPr>
            <p:cNvSpPr/>
            <p:nvPr/>
          </p:nvSpPr>
          <p:spPr>
            <a:xfrm>
              <a:off x="4755726" y="3071461"/>
              <a:ext cx="728646" cy="25006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lnSpc>
                  <a:spcPts val="1000"/>
                </a:lnSpc>
              </a:pPr>
              <a:r>
                <a:rPr lang="ja-JP" altLang="en-US" sz="800" b="1">
                  <a:solidFill>
                    <a:schemeClr val="tx1"/>
                  </a:solidFill>
                  <a:latin typeface="+mn-ea"/>
                </a:rPr>
                <a:t>（基準値）</a:t>
              </a:r>
              <a:endParaRPr lang="en-US" altLang="ja-JP" sz="800" b="1">
                <a:solidFill>
                  <a:schemeClr val="tx1"/>
                </a:solidFill>
                <a:latin typeface="+mn-ea"/>
              </a:endParaRPr>
            </a:p>
            <a:p>
              <a:pPr>
                <a:lnSpc>
                  <a:spcPts val="1000"/>
                </a:lnSpc>
              </a:pPr>
              <a:r>
                <a:rPr lang="en-US" altLang="ja-JP" sz="800" b="1">
                  <a:solidFill>
                    <a:schemeClr val="tx1"/>
                  </a:solidFill>
                  <a:latin typeface="+mn-ea"/>
                </a:rPr>
                <a:t>50,000</a:t>
              </a:r>
              <a:r>
                <a:rPr lang="ja-JP" altLang="en-US" sz="800" b="1">
                  <a:solidFill>
                    <a:schemeClr val="tx1"/>
                  </a:solidFill>
                  <a:latin typeface="+mn-ea"/>
                </a:rPr>
                <a:t>世帯</a:t>
              </a:r>
              <a:endParaRPr lang="en-US" altLang="ja-JP" sz="800" b="1">
                <a:solidFill>
                  <a:schemeClr val="tx1"/>
                </a:solidFill>
                <a:latin typeface="+mn-ea"/>
              </a:endParaRPr>
            </a:p>
          </p:txBody>
        </p:sp>
        <p:cxnSp>
          <p:nvCxnSpPr>
            <p:cNvPr id="92" name="直線コネクタ 91">
              <a:extLst>
                <a:ext uri="{FF2B5EF4-FFF2-40B4-BE49-F238E27FC236}">
                  <a16:creationId xmlns:a16="http://schemas.microsoft.com/office/drawing/2014/main" id="{09239BE6-50DC-9833-F738-75B8767AE102}"/>
                </a:ext>
              </a:extLst>
            </p:cNvPr>
            <p:cNvCxnSpPr>
              <a:cxnSpLocks/>
            </p:cNvCxnSpPr>
            <p:nvPr/>
          </p:nvCxnSpPr>
          <p:spPr>
            <a:xfrm>
              <a:off x="6423186" y="3060208"/>
              <a:ext cx="0" cy="264240"/>
            </a:xfrm>
            <a:prstGeom prst="line">
              <a:avLst/>
            </a:prstGeom>
            <a:ln w="190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正方形/長方形 92">
              <a:extLst>
                <a:ext uri="{FF2B5EF4-FFF2-40B4-BE49-F238E27FC236}">
                  <a16:creationId xmlns:a16="http://schemas.microsoft.com/office/drawing/2014/main" id="{7B4F9A40-B34D-1A81-B352-0B3DEF7B3401}"/>
                </a:ext>
              </a:extLst>
            </p:cNvPr>
            <p:cNvSpPr/>
            <p:nvPr/>
          </p:nvSpPr>
          <p:spPr>
            <a:xfrm>
              <a:off x="5753473" y="3069192"/>
              <a:ext cx="728646" cy="25006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>
                <a:lnSpc>
                  <a:spcPts val="1000"/>
                </a:lnSpc>
              </a:pPr>
              <a:r>
                <a:rPr lang="ja-JP" altLang="en-US" sz="800" b="1" dirty="0">
                  <a:solidFill>
                    <a:schemeClr val="tx1"/>
                  </a:solidFill>
                  <a:latin typeface="+mn-ea"/>
                </a:rPr>
                <a:t>（上限値）</a:t>
              </a:r>
              <a:endParaRPr lang="en-US" altLang="ja-JP" sz="800" b="1" dirty="0">
                <a:solidFill>
                  <a:schemeClr val="tx1"/>
                </a:solidFill>
                <a:latin typeface="+mn-ea"/>
              </a:endParaRPr>
            </a:p>
            <a:p>
              <a:pPr algn="r">
                <a:lnSpc>
                  <a:spcPts val="1000"/>
                </a:lnSpc>
              </a:pPr>
              <a:r>
                <a:rPr lang="en-US" altLang="ja-JP" sz="800" b="1" dirty="0">
                  <a:solidFill>
                    <a:schemeClr val="tx1"/>
                  </a:solidFill>
                  <a:latin typeface="+mn-ea"/>
                </a:rPr>
                <a:t>75,000</a:t>
              </a:r>
              <a:r>
                <a:rPr lang="ja-JP" altLang="en-US" sz="800" b="1" dirty="0">
                  <a:solidFill>
                    <a:schemeClr val="tx1"/>
                  </a:solidFill>
                  <a:latin typeface="+mn-ea"/>
                </a:rPr>
                <a:t>世帯</a:t>
              </a:r>
              <a:endParaRPr lang="en-US" altLang="ja-JP" sz="8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94" name="正方形/長方形 93">
              <a:extLst>
                <a:ext uri="{FF2B5EF4-FFF2-40B4-BE49-F238E27FC236}">
                  <a16:creationId xmlns:a16="http://schemas.microsoft.com/office/drawing/2014/main" id="{FF5B25FD-3C76-3A4F-B8B2-9E808EF2A09A}"/>
                </a:ext>
              </a:extLst>
            </p:cNvPr>
            <p:cNvSpPr/>
            <p:nvPr/>
          </p:nvSpPr>
          <p:spPr>
            <a:xfrm>
              <a:off x="6045650" y="3311733"/>
              <a:ext cx="758513" cy="15740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800" b="1">
                  <a:solidFill>
                    <a:schemeClr val="tx1"/>
                  </a:solidFill>
                  <a:latin typeface="+mn-ea"/>
                </a:rPr>
                <a:t>180</a:t>
              </a:r>
              <a:r>
                <a:rPr lang="ja-JP" altLang="en-US" sz="800" b="1">
                  <a:solidFill>
                    <a:schemeClr val="tx1"/>
                  </a:solidFill>
                  <a:latin typeface="+mn-ea"/>
                </a:rPr>
                <a:t>万円</a:t>
              </a: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210A5622-CDEB-28D8-8CE0-87B6E36DAA22}"/>
                </a:ext>
              </a:extLst>
            </p:cNvPr>
            <p:cNvSpPr/>
            <p:nvPr/>
          </p:nvSpPr>
          <p:spPr>
            <a:xfrm>
              <a:off x="3926700" y="3320297"/>
              <a:ext cx="898290" cy="15740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700" b="1">
                  <a:solidFill>
                    <a:schemeClr val="tx1"/>
                  </a:solidFill>
                  <a:latin typeface="+mn-ea"/>
                </a:rPr>
                <a:t>（成果支払額）</a:t>
              </a:r>
            </a:p>
          </p:txBody>
        </p:sp>
        <p:sp>
          <p:nvSpPr>
            <p:cNvPr id="96" name="正方形/長方形 95">
              <a:extLst>
                <a:ext uri="{FF2B5EF4-FFF2-40B4-BE49-F238E27FC236}">
                  <a16:creationId xmlns:a16="http://schemas.microsoft.com/office/drawing/2014/main" id="{75BF39B2-B202-70CD-93E7-56094FE33BE0}"/>
                </a:ext>
              </a:extLst>
            </p:cNvPr>
            <p:cNvSpPr/>
            <p:nvPr/>
          </p:nvSpPr>
          <p:spPr>
            <a:xfrm>
              <a:off x="1521281" y="2848873"/>
              <a:ext cx="2647553" cy="59536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>
                  <a:solidFill>
                    <a:schemeClr val="tx1"/>
                  </a:solidFill>
                  <a:latin typeface="+mn-ea"/>
                </a:rPr>
                <a:t>【</a:t>
              </a:r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指標①</a:t>
              </a:r>
              <a:r>
                <a:rPr lang="en-US" altLang="ja-JP" sz="1200" dirty="0">
                  <a:solidFill>
                    <a:schemeClr val="tx1"/>
                  </a:solidFill>
                  <a:latin typeface="+mn-ea"/>
                </a:rPr>
                <a:t>】</a:t>
              </a:r>
            </a:p>
            <a:p>
              <a:r>
                <a:rPr lang="ja-JP" altLang="en-US" sz="1200" dirty="0">
                  <a:solidFill>
                    <a:schemeClr val="tx1"/>
                  </a:solidFill>
                  <a:latin typeface="ＭＳ Ｐゴシック" panose="020B0600070205080204" pitchFamily="50" charset="-128"/>
                </a:rPr>
                <a:t>省エネ行動に係るアドバイスの</a:t>
              </a:r>
              <a:endParaRPr lang="en-US" altLang="ja-JP" sz="1200" dirty="0">
                <a:solidFill>
                  <a:schemeClr val="tx1"/>
                </a:solidFill>
                <a:latin typeface="ＭＳ Ｐゴシック" panose="020B0600070205080204" pitchFamily="50" charset="-128"/>
              </a:endParaRPr>
            </a:p>
            <a:p>
              <a:r>
                <a:rPr lang="ja-JP" altLang="en-US" sz="1200" dirty="0">
                  <a:solidFill>
                    <a:schemeClr val="tx1"/>
                  </a:solidFill>
                  <a:latin typeface="ＭＳ Ｐゴシック" panose="020B0600070205080204" pitchFamily="50" charset="-128"/>
                </a:rPr>
                <a:t>送付・通知の受取世帯数</a:t>
              </a:r>
              <a:endParaRPr lang="ja-JP" altLang="en-US" sz="1200" dirty="0">
                <a:solidFill>
                  <a:schemeClr val="tx1"/>
                </a:solidFill>
                <a:latin typeface="+mn-ea"/>
              </a:endParaRPr>
            </a:p>
          </p:txBody>
        </p:sp>
      </p:grpSp>
      <p:grpSp>
        <p:nvGrpSpPr>
          <p:cNvPr id="190" name="グループ化 189">
            <a:extLst>
              <a:ext uri="{FF2B5EF4-FFF2-40B4-BE49-F238E27FC236}">
                <a16:creationId xmlns:a16="http://schemas.microsoft.com/office/drawing/2014/main" id="{404AECC1-4CC4-52B2-AE78-0F36E0D47B9B}"/>
              </a:ext>
            </a:extLst>
          </p:cNvPr>
          <p:cNvGrpSpPr/>
          <p:nvPr/>
        </p:nvGrpSpPr>
        <p:grpSpPr>
          <a:xfrm>
            <a:off x="2436607" y="3652621"/>
            <a:ext cx="6039791" cy="681509"/>
            <a:chOff x="1520080" y="3539397"/>
            <a:chExt cx="6039791" cy="681509"/>
          </a:xfrm>
        </p:grpSpPr>
        <p:sp>
          <p:nvSpPr>
            <p:cNvPr id="183" name="正方形/長方形 182">
              <a:extLst>
                <a:ext uri="{FF2B5EF4-FFF2-40B4-BE49-F238E27FC236}">
                  <a16:creationId xmlns:a16="http://schemas.microsoft.com/office/drawing/2014/main" id="{CEB07CF3-4B80-91D0-BFB1-E1C040B835A6}"/>
                </a:ext>
              </a:extLst>
            </p:cNvPr>
            <p:cNvSpPr/>
            <p:nvPr/>
          </p:nvSpPr>
          <p:spPr>
            <a:xfrm>
              <a:off x="1527700" y="3539397"/>
              <a:ext cx="6032171" cy="68150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09" name="矢印: 右 108">
              <a:extLst>
                <a:ext uri="{FF2B5EF4-FFF2-40B4-BE49-F238E27FC236}">
                  <a16:creationId xmlns:a16="http://schemas.microsoft.com/office/drawing/2014/main" id="{77CF39B5-A89E-E330-3DF4-C47AECDD35AA}"/>
                </a:ext>
              </a:extLst>
            </p:cNvPr>
            <p:cNvSpPr/>
            <p:nvPr/>
          </p:nvSpPr>
          <p:spPr>
            <a:xfrm>
              <a:off x="4044083" y="3664070"/>
              <a:ext cx="3182348" cy="516273"/>
            </a:xfrm>
            <a:prstGeom prst="rightArrow">
              <a:avLst>
                <a:gd name="adj1" fmla="val 50000"/>
                <a:gd name="adj2" fmla="val 23714"/>
              </a:avLst>
            </a:prstGeom>
            <a:gradFill flip="none" rotWithShape="1">
              <a:gsLst>
                <a:gs pos="0">
                  <a:schemeClr val="accent5">
                    <a:lumMod val="5000"/>
                    <a:lumOff val="95000"/>
                  </a:schemeClr>
                </a:gs>
                <a:gs pos="100000">
                  <a:schemeClr val="accent5">
                    <a:lumMod val="80000"/>
                    <a:lumOff val="20000"/>
                  </a:schemeClr>
                </a:gs>
                <a:gs pos="50000">
                  <a:schemeClr val="accent5">
                    <a:lumMod val="10000"/>
                    <a:lumOff val="90000"/>
                  </a:schemeClr>
                </a:gs>
              </a:gsLst>
              <a:lin ang="0" scaled="1"/>
              <a:tileRect/>
            </a:gra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altLang="ja-JP" sz="200">
                <a:solidFill>
                  <a:schemeClr val="tx1"/>
                </a:solidFill>
                <a:highlight>
                  <a:srgbClr val="000000"/>
                </a:highlight>
              </a:endParaRPr>
            </a:p>
          </p:txBody>
        </p:sp>
        <p:cxnSp>
          <p:nvCxnSpPr>
            <p:cNvPr id="110" name="直線コネクタ 109">
              <a:extLst>
                <a:ext uri="{FF2B5EF4-FFF2-40B4-BE49-F238E27FC236}">
                  <a16:creationId xmlns:a16="http://schemas.microsoft.com/office/drawing/2014/main" id="{4C47E2EF-0548-946E-4D88-588DD6B93AC7}"/>
                </a:ext>
              </a:extLst>
            </p:cNvPr>
            <p:cNvCxnSpPr>
              <a:cxnSpLocks/>
            </p:cNvCxnSpPr>
            <p:nvPr/>
          </p:nvCxnSpPr>
          <p:spPr>
            <a:xfrm>
              <a:off x="4808151" y="3788156"/>
              <a:ext cx="0" cy="264240"/>
            </a:xfrm>
            <a:prstGeom prst="line">
              <a:avLst/>
            </a:prstGeom>
            <a:ln w="190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正方形/長方形 110">
              <a:extLst>
                <a:ext uri="{FF2B5EF4-FFF2-40B4-BE49-F238E27FC236}">
                  <a16:creationId xmlns:a16="http://schemas.microsoft.com/office/drawing/2014/main" id="{18DCBA66-941D-C3A3-90F3-F58143F08CD0}"/>
                </a:ext>
              </a:extLst>
            </p:cNvPr>
            <p:cNvSpPr/>
            <p:nvPr/>
          </p:nvSpPr>
          <p:spPr>
            <a:xfrm>
              <a:off x="4444134" y="4050175"/>
              <a:ext cx="758513" cy="15740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800" b="1">
                  <a:solidFill>
                    <a:schemeClr val="tx1"/>
                  </a:solidFill>
                  <a:latin typeface="+mn-ea"/>
                </a:rPr>
                <a:t>０円</a:t>
              </a:r>
            </a:p>
          </p:txBody>
        </p:sp>
        <p:sp>
          <p:nvSpPr>
            <p:cNvPr id="112" name="正方形/長方形 111">
              <a:extLst>
                <a:ext uri="{FF2B5EF4-FFF2-40B4-BE49-F238E27FC236}">
                  <a16:creationId xmlns:a16="http://schemas.microsoft.com/office/drawing/2014/main" id="{A0BEAC1B-15ED-67B2-2F61-EDD387474CB9}"/>
                </a:ext>
              </a:extLst>
            </p:cNvPr>
            <p:cNvSpPr/>
            <p:nvPr/>
          </p:nvSpPr>
          <p:spPr>
            <a:xfrm>
              <a:off x="4747747" y="3801339"/>
              <a:ext cx="728646" cy="25006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lnSpc>
                  <a:spcPts val="1000"/>
                </a:lnSpc>
              </a:pPr>
              <a:r>
                <a:rPr lang="ja-JP" altLang="en-US" sz="800" b="1">
                  <a:solidFill>
                    <a:schemeClr val="tx1"/>
                  </a:solidFill>
                  <a:latin typeface="+mn-ea"/>
                </a:rPr>
                <a:t>（基準値）</a:t>
              </a:r>
              <a:endParaRPr lang="en-US" altLang="ja-JP" sz="800" b="1">
                <a:solidFill>
                  <a:schemeClr val="tx1"/>
                </a:solidFill>
                <a:latin typeface="+mn-ea"/>
              </a:endParaRPr>
            </a:p>
            <a:p>
              <a:pPr>
                <a:lnSpc>
                  <a:spcPts val="1000"/>
                </a:lnSpc>
              </a:pPr>
              <a:r>
                <a:rPr lang="en-US" altLang="ja-JP" sz="800" b="1">
                  <a:solidFill>
                    <a:schemeClr val="tx1"/>
                  </a:solidFill>
                  <a:latin typeface="+mn-ea"/>
                </a:rPr>
                <a:t>45</a:t>
              </a:r>
              <a:r>
                <a:rPr lang="ja-JP" altLang="en-US" sz="800" b="1">
                  <a:solidFill>
                    <a:schemeClr val="tx1"/>
                  </a:solidFill>
                  <a:latin typeface="+mn-ea"/>
                </a:rPr>
                <a:t>％</a:t>
              </a:r>
              <a:endParaRPr lang="en-US" altLang="ja-JP" sz="800" b="1">
                <a:solidFill>
                  <a:schemeClr val="tx1"/>
                </a:solidFill>
                <a:latin typeface="+mn-ea"/>
              </a:endParaRPr>
            </a:p>
          </p:txBody>
        </p:sp>
        <p:cxnSp>
          <p:nvCxnSpPr>
            <p:cNvPr id="113" name="直線コネクタ 112">
              <a:extLst>
                <a:ext uri="{FF2B5EF4-FFF2-40B4-BE49-F238E27FC236}">
                  <a16:creationId xmlns:a16="http://schemas.microsoft.com/office/drawing/2014/main" id="{C8E7192C-F3BD-13A1-C205-672E0674FB1C}"/>
                </a:ext>
              </a:extLst>
            </p:cNvPr>
            <p:cNvCxnSpPr>
              <a:cxnSpLocks/>
            </p:cNvCxnSpPr>
            <p:nvPr/>
          </p:nvCxnSpPr>
          <p:spPr>
            <a:xfrm>
              <a:off x="6415207" y="3790086"/>
              <a:ext cx="0" cy="264240"/>
            </a:xfrm>
            <a:prstGeom prst="line">
              <a:avLst/>
            </a:prstGeom>
            <a:ln w="190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4" name="正方形/長方形 113">
              <a:extLst>
                <a:ext uri="{FF2B5EF4-FFF2-40B4-BE49-F238E27FC236}">
                  <a16:creationId xmlns:a16="http://schemas.microsoft.com/office/drawing/2014/main" id="{4A81E4ED-F0CB-D937-325E-1E887BE3B89A}"/>
                </a:ext>
              </a:extLst>
            </p:cNvPr>
            <p:cNvSpPr/>
            <p:nvPr/>
          </p:nvSpPr>
          <p:spPr>
            <a:xfrm>
              <a:off x="5745494" y="3799070"/>
              <a:ext cx="728646" cy="25006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>
                <a:lnSpc>
                  <a:spcPts val="1000"/>
                </a:lnSpc>
              </a:pPr>
              <a:r>
                <a:rPr lang="ja-JP" altLang="en-US" sz="800" b="1">
                  <a:solidFill>
                    <a:schemeClr val="tx1"/>
                  </a:solidFill>
                  <a:latin typeface="+mn-ea"/>
                </a:rPr>
                <a:t>（上限値）</a:t>
              </a:r>
              <a:endParaRPr lang="en-US" altLang="ja-JP" sz="800" b="1">
                <a:solidFill>
                  <a:schemeClr val="tx1"/>
                </a:solidFill>
                <a:latin typeface="+mn-ea"/>
              </a:endParaRPr>
            </a:p>
            <a:p>
              <a:pPr algn="r">
                <a:lnSpc>
                  <a:spcPts val="1000"/>
                </a:lnSpc>
              </a:pPr>
              <a:r>
                <a:rPr lang="en-US" altLang="ja-JP" sz="800" b="1">
                  <a:solidFill>
                    <a:schemeClr val="tx1"/>
                  </a:solidFill>
                  <a:latin typeface="+mn-ea"/>
                </a:rPr>
                <a:t>60</a:t>
              </a:r>
              <a:r>
                <a:rPr lang="ja-JP" altLang="en-US" sz="800" b="1">
                  <a:solidFill>
                    <a:schemeClr val="tx1"/>
                  </a:solidFill>
                  <a:latin typeface="+mn-ea"/>
                </a:rPr>
                <a:t>％</a:t>
              </a:r>
              <a:endParaRPr lang="en-US" altLang="ja-JP" sz="800" b="1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15" name="正方形/長方形 114">
              <a:extLst>
                <a:ext uri="{FF2B5EF4-FFF2-40B4-BE49-F238E27FC236}">
                  <a16:creationId xmlns:a16="http://schemas.microsoft.com/office/drawing/2014/main" id="{A4664308-BB24-BE6E-845A-8E168DEC21C4}"/>
                </a:ext>
              </a:extLst>
            </p:cNvPr>
            <p:cNvSpPr/>
            <p:nvPr/>
          </p:nvSpPr>
          <p:spPr>
            <a:xfrm>
              <a:off x="6037671" y="4041611"/>
              <a:ext cx="758513" cy="15740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800" b="1">
                  <a:solidFill>
                    <a:schemeClr val="tx1"/>
                  </a:solidFill>
                  <a:latin typeface="+mn-ea"/>
                </a:rPr>
                <a:t>115</a:t>
              </a:r>
              <a:r>
                <a:rPr lang="ja-JP" altLang="en-US" sz="800" b="1">
                  <a:solidFill>
                    <a:schemeClr val="tx1"/>
                  </a:solidFill>
                  <a:latin typeface="+mn-ea"/>
                </a:rPr>
                <a:t>万円</a:t>
              </a:r>
            </a:p>
          </p:txBody>
        </p:sp>
        <p:sp>
          <p:nvSpPr>
            <p:cNvPr id="117" name="正方形/長方形 116">
              <a:extLst>
                <a:ext uri="{FF2B5EF4-FFF2-40B4-BE49-F238E27FC236}">
                  <a16:creationId xmlns:a16="http://schemas.microsoft.com/office/drawing/2014/main" id="{1FCBC765-D374-A7F9-FA77-F1818ECC14FA}"/>
                </a:ext>
              </a:extLst>
            </p:cNvPr>
            <p:cNvSpPr/>
            <p:nvPr/>
          </p:nvSpPr>
          <p:spPr>
            <a:xfrm>
              <a:off x="3918721" y="4050175"/>
              <a:ext cx="898290" cy="15740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700" b="1">
                  <a:solidFill>
                    <a:schemeClr val="tx1"/>
                  </a:solidFill>
                  <a:latin typeface="+mn-ea"/>
                </a:rPr>
                <a:t>（成果支払額）</a:t>
              </a:r>
            </a:p>
          </p:txBody>
        </p:sp>
        <p:sp>
          <p:nvSpPr>
            <p:cNvPr id="177" name="正方形/長方形 176">
              <a:extLst>
                <a:ext uri="{FF2B5EF4-FFF2-40B4-BE49-F238E27FC236}">
                  <a16:creationId xmlns:a16="http://schemas.microsoft.com/office/drawing/2014/main" id="{19C69C40-81AC-443B-3122-7E98BB2D11CE}"/>
                </a:ext>
              </a:extLst>
            </p:cNvPr>
            <p:cNvSpPr/>
            <p:nvPr/>
          </p:nvSpPr>
          <p:spPr>
            <a:xfrm>
              <a:off x="1520080" y="3578007"/>
              <a:ext cx="2647553" cy="59536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>
                  <a:solidFill>
                    <a:schemeClr val="tx1"/>
                  </a:solidFill>
                  <a:latin typeface="+mn-ea"/>
                </a:rPr>
                <a:t>【</a:t>
              </a:r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指標②</a:t>
              </a:r>
              <a:r>
                <a:rPr lang="en-US" altLang="ja-JP" sz="1200" dirty="0">
                  <a:solidFill>
                    <a:schemeClr val="tx1"/>
                  </a:solidFill>
                  <a:latin typeface="+mn-ea"/>
                </a:rPr>
                <a:t>】</a:t>
              </a:r>
            </a:p>
            <a:p>
              <a:r>
                <a:rPr lang="ja-JP" altLang="en-US" sz="1200" dirty="0">
                  <a:solidFill>
                    <a:schemeClr val="tx1"/>
                  </a:solidFill>
                  <a:latin typeface="ＭＳ Ｐゴシック" panose="020B0600070205080204" pitchFamily="50" charset="-128"/>
                </a:rPr>
                <a:t>省エネ行動の取組み方を理解</a:t>
              </a:r>
              <a:endParaRPr lang="en-US" altLang="ja-JP" sz="1200" dirty="0">
                <a:solidFill>
                  <a:schemeClr val="tx1"/>
                </a:solidFill>
                <a:latin typeface="ＭＳ Ｐゴシック" panose="020B0600070205080204" pitchFamily="50" charset="-128"/>
              </a:endParaRPr>
            </a:p>
            <a:p>
              <a:r>
                <a:rPr lang="ja-JP" altLang="en-US" sz="1200" dirty="0">
                  <a:solidFill>
                    <a:schemeClr val="tx1"/>
                  </a:solidFill>
                  <a:latin typeface="ＭＳ Ｐゴシック" panose="020B0600070205080204" pitchFamily="50" charset="-128"/>
                </a:rPr>
                <a:t>した世帯割合</a:t>
              </a:r>
              <a:endParaRPr lang="en-US" altLang="ja-JP" sz="1200" dirty="0">
                <a:solidFill>
                  <a:schemeClr val="tx1"/>
                </a:solidFill>
                <a:latin typeface="ＭＳ Ｐゴシック" panose="020B0600070205080204" pitchFamily="50" charset="-128"/>
              </a:endParaRPr>
            </a:p>
          </p:txBody>
        </p:sp>
      </p:grpSp>
      <p:grpSp>
        <p:nvGrpSpPr>
          <p:cNvPr id="191" name="グループ化 190">
            <a:extLst>
              <a:ext uri="{FF2B5EF4-FFF2-40B4-BE49-F238E27FC236}">
                <a16:creationId xmlns:a16="http://schemas.microsoft.com/office/drawing/2014/main" id="{335049C0-D867-574E-3FAF-3DB8CD678D47}"/>
              </a:ext>
            </a:extLst>
          </p:cNvPr>
          <p:cNvGrpSpPr/>
          <p:nvPr/>
        </p:nvGrpSpPr>
        <p:grpSpPr>
          <a:xfrm>
            <a:off x="2436607" y="4381667"/>
            <a:ext cx="6039791" cy="679872"/>
            <a:chOff x="1520080" y="4283685"/>
            <a:chExt cx="6039791" cy="679872"/>
          </a:xfrm>
        </p:grpSpPr>
        <p:sp>
          <p:nvSpPr>
            <p:cNvPr id="186" name="正方形/長方形 185">
              <a:extLst>
                <a:ext uri="{FF2B5EF4-FFF2-40B4-BE49-F238E27FC236}">
                  <a16:creationId xmlns:a16="http://schemas.microsoft.com/office/drawing/2014/main" id="{B1AE96F8-27EF-21EC-AFC6-A505F9FDBBB1}"/>
                </a:ext>
              </a:extLst>
            </p:cNvPr>
            <p:cNvSpPr/>
            <p:nvPr/>
          </p:nvSpPr>
          <p:spPr>
            <a:xfrm>
              <a:off x="1520080" y="4283685"/>
              <a:ext cx="6039791" cy="67987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26" name="矢印: 右 125">
              <a:extLst>
                <a:ext uri="{FF2B5EF4-FFF2-40B4-BE49-F238E27FC236}">
                  <a16:creationId xmlns:a16="http://schemas.microsoft.com/office/drawing/2014/main" id="{3C3D9528-A6CA-18ED-425A-314F58E88FB0}"/>
                </a:ext>
              </a:extLst>
            </p:cNvPr>
            <p:cNvSpPr/>
            <p:nvPr/>
          </p:nvSpPr>
          <p:spPr>
            <a:xfrm>
              <a:off x="4042480" y="4411079"/>
              <a:ext cx="3182348" cy="516273"/>
            </a:xfrm>
            <a:prstGeom prst="rightArrow">
              <a:avLst>
                <a:gd name="adj1" fmla="val 50000"/>
                <a:gd name="adj2" fmla="val 23714"/>
              </a:avLst>
            </a:prstGeom>
            <a:gradFill flip="none" rotWithShape="1">
              <a:gsLst>
                <a:gs pos="0">
                  <a:schemeClr val="accent5">
                    <a:lumMod val="5000"/>
                    <a:lumOff val="95000"/>
                  </a:schemeClr>
                </a:gs>
                <a:gs pos="50000">
                  <a:schemeClr val="accent5">
                    <a:lumMod val="10000"/>
                    <a:lumOff val="90000"/>
                  </a:schemeClr>
                </a:gs>
                <a:gs pos="100000">
                  <a:schemeClr val="accent5">
                    <a:lumMod val="80000"/>
                    <a:lumOff val="20000"/>
                  </a:schemeClr>
                </a:gs>
              </a:gsLst>
              <a:lin ang="0" scaled="1"/>
              <a:tileRect/>
            </a:gra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altLang="ja-JP" sz="200">
                <a:solidFill>
                  <a:schemeClr val="tx1"/>
                </a:solidFill>
                <a:highlight>
                  <a:srgbClr val="000000"/>
                </a:highlight>
              </a:endParaRPr>
            </a:p>
          </p:txBody>
        </p:sp>
        <p:cxnSp>
          <p:nvCxnSpPr>
            <p:cNvPr id="127" name="直線コネクタ 126">
              <a:extLst>
                <a:ext uri="{FF2B5EF4-FFF2-40B4-BE49-F238E27FC236}">
                  <a16:creationId xmlns:a16="http://schemas.microsoft.com/office/drawing/2014/main" id="{3D050DA2-D317-8117-12EC-9DF3E6086ED6}"/>
                </a:ext>
              </a:extLst>
            </p:cNvPr>
            <p:cNvCxnSpPr>
              <a:cxnSpLocks/>
            </p:cNvCxnSpPr>
            <p:nvPr/>
          </p:nvCxnSpPr>
          <p:spPr>
            <a:xfrm>
              <a:off x="4806548" y="4535165"/>
              <a:ext cx="0" cy="264240"/>
            </a:xfrm>
            <a:prstGeom prst="line">
              <a:avLst/>
            </a:prstGeom>
            <a:ln w="190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正方形/長方形 127">
              <a:extLst>
                <a:ext uri="{FF2B5EF4-FFF2-40B4-BE49-F238E27FC236}">
                  <a16:creationId xmlns:a16="http://schemas.microsoft.com/office/drawing/2014/main" id="{2B543EC8-0079-B6C4-9A88-31BEB326A659}"/>
                </a:ext>
              </a:extLst>
            </p:cNvPr>
            <p:cNvSpPr/>
            <p:nvPr/>
          </p:nvSpPr>
          <p:spPr>
            <a:xfrm>
              <a:off x="4442531" y="4797184"/>
              <a:ext cx="758513" cy="15740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800" b="1">
                  <a:solidFill>
                    <a:schemeClr val="tx1"/>
                  </a:solidFill>
                  <a:latin typeface="+mn-ea"/>
                </a:rPr>
                <a:t>０円</a:t>
              </a:r>
            </a:p>
          </p:txBody>
        </p:sp>
        <p:sp>
          <p:nvSpPr>
            <p:cNvPr id="129" name="正方形/長方形 128">
              <a:extLst>
                <a:ext uri="{FF2B5EF4-FFF2-40B4-BE49-F238E27FC236}">
                  <a16:creationId xmlns:a16="http://schemas.microsoft.com/office/drawing/2014/main" id="{6B8E7508-E519-E7C7-70A5-38FB52844DBA}"/>
                </a:ext>
              </a:extLst>
            </p:cNvPr>
            <p:cNvSpPr/>
            <p:nvPr/>
          </p:nvSpPr>
          <p:spPr>
            <a:xfrm>
              <a:off x="4746144" y="4548348"/>
              <a:ext cx="728646" cy="25006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lnSpc>
                  <a:spcPts val="1000"/>
                </a:lnSpc>
              </a:pPr>
              <a:r>
                <a:rPr lang="ja-JP" altLang="en-US" sz="800" b="1">
                  <a:solidFill>
                    <a:schemeClr val="tx1"/>
                  </a:solidFill>
                  <a:latin typeface="+mn-ea"/>
                </a:rPr>
                <a:t>（基準値）</a:t>
              </a:r>
              <a:endParaRPr lang="en-US" altLang="ja-JP" sz="800" b="1">
                <a:solidFill>
                  <a:schemeClr val="tx1"/>
                </a:solidFill>
                <a:latin typeface="+mn-ea"/>
              </a:endParaRPr>
            </a:p>
            <a:p>
              <a:pPr>
                <a:lnSpc>
                  <a:spcPts val="1000"/>
                </a:lnSpc>
              </a:pPr>
              <a:r>
                <a:rPr lang="en-US" altLang="ja-JP" sz="800" b="1">
                  <a:solidFill>
                    <a:schemeClr val="tx1"/>
                  </a:solidFill>
                  <a:latin typeface="+mn-ea"/>
                </a:rPr>
                <a:t>20</a:t>
              </a:r>
              <a:r>
                <a:rPr lang="ja-JP" altLang="en-US" sz="800" b="1">
                  <a:solidFill>
                    <a:schemeClr val="tx1"/>
                  </a:solidFill>
                  <a:latin typeface="+mn-ea"/>
                </a:rPr>
                <a:t>％</a:t>
              </a:r>
              <a:endParaRPr lang="en-US" altLang="ja-JP" sz="800" b="1">
                <a:solidFill>
                  <a:schemeClr val="tx1"/>
                </a:solidFill>
                <a:latin typeface="+mn-ea"/>
              </a:endParaRPr>
            </a:p>
          </p:txBody>
        </p:sp>
        <p:cxnSp>
          <p:nvCxnSpPr>
            <p:cNvPr id="130" name="直線コネクタ 129">
              <a:extLst>
                <a:ext uri="{FF2B5EF4-FFF2-40B4-BE49-F238E27FC236}">
                  <a16:creationId xmlns:a16="http://schemas.microsoft.com/office/drawing/2014/main" id="{8C757E0D-AAE7-CFAA-E2FC-3873E0D7B2F3}"/>
                </a:ext>
              </a:extLst>
            </p:cNvPr>
            <p:cNvCxnSpPr>
              <a:cxnSpLocks/>
            </p:cNvCxnSpPr>
            <p:nvPr/>
          </p:nvCxnSpPr>
          <p:spPr>
            <a:xfrm>
              <a:off x="6413604" y="4537095"/>
              <a:ext cx="0" cy="264240"/>
            </a:xfrm>
            <a:prstGeom prst="line">
              <a:avLst/>
            </a:prstGeom>
            <a:ln w="190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1" name="正方形/長方形 130">
              <a:extLst>
                <a:ext uri="{FF2B5EF4-FFF2-40B4-BE49-F238E27FC236}">
                  <a16:creationId xmlns:a16="http://schemas.microsoft.com/office/drawing/2014/main" id="{5E94BD7C-A281-8951-9201-AE2721462BAD}"/>
                </a:ext>
              </a:extLst>
            </p:cNvPr>
            <p:cNvSpPr/>
            <p:nvPr/>
          </p:nvSpPr>
          <p:spPr>
            <a:xfrm>
              <a:off x="5743891" y="4546079"/>
              <a:ext cx="728646" cy="25006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>
                <a:lnSpc>
                  <a:spcPts val="1000"/>
                </a:lnSpc>
              </a:pPr>
              <a:r>
                <a:rPr lang="ja-JP" altLang="en-US" sz="800" b="1">
                  <a:solidFill>
                    <a:schemeClr val="tx1"/>
                  </a:solidFill>
                  <a:latin typeface="+mn-ea"/>
                </a:rPr>
                <a:t>（上限値）</a:t>
              </a:r>
              <a:endParaRPr lang="en-US" altLang="ja-JP" sz="800" b="1">
                <a:solidFill>
                  <a:schemeClr val="tx1"/>
                </a:solidFill>
                <a:latin typeface="+mn-ea"/>
              </a:endParaRPr>
            </a:p>
            <a:p>
              <a:pPr algn="r">
                <a:lnSpc>
                  <a:spcPts val="1000"/>
                </a:lnSpc>
              </a:pPr>
              <a:r>
                <a:rPr lang="en-US" altLang="ja-JP" sz="800" b="1">
                  <a:solidFill>
                    <a:schemeClr val="tx1"/>
                  </a:solidFill>
                  <a:latin typeface="+mn-ea"/>
                </a:rPr>
                <a:t>30</a:t>
              </a:r>
              <a:r>
                <a:rPr lang="ja-JP" altLang="en-US" sz="800" b="1">
                  <a:solidFill>
                    <a:schemeClr val="tx1"/>
                  </a:solidFill>
                  <a:latin typeface="+mn-ea"/>
                </a:rPr>
                <a:t>％</a:t>
              </a:r>
              <a:endParaRPr lang="en-US" altLang="ja-JP" sz="800" b="1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32" name="正方形/長方形 131">
              <a:extLst>
                <a:ext uri="{FF2B5EF4-FFF2-40B4-BE49-F238E27FC236}">
                  <a16:creationId xmlns:a16="http://schemas.microsoft.com/office/drawing/2014/main" id="{A4836070-06CA-1CF2-5560-ED229BC0C2DE}"/>
                </a:ext>
              </a:extLst>
            </p:cNvPr>
            <p:cNvSpPr/>
            <p:nvPr/>
          </p:nvSpPr>
          <p:spPr>
            <a:xfrm>
              <a:off x="6036068" y="4788620"/>
              <a:ext cx="758513" cy="15740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800" b="1">
                  <a:solidFill>
                    <a:schemeClr val="tx1"/>
                  </a:solidFill>
                  <a:latin typeface="+mn-ea"/>
                </a:rPr>
                <a:t>460</a:t>
              </a:r>
              <a:r>
                <a:rPr lang="ja-JP" altLang="en-US" sz="800" b="1">
                  <a:solidFill>
                    <a:schemeClr val="tx1"/>
                  </a:solidFill>
                  <a:latin typeface="+mn-ea"/>
                </a:rPr>
                <a:t>万円</a:t>
              </a:r>
            </a:p>
          </p:txBody>
        </p:sp>
        <p:sp>
          <p:nvSpPr>
            <p:cNvPr id="134" name="正方形/長方形 133">
              <a:extLst>
                <a:ext uri="{FF2B5EF4-FFF2-40B4-BE49-F238E27FC236}">
                  <a16:creationId xmlns:a16="http://schemas.microsoft.com/office/drawing/2014/main" id="{BDD9CFF6-F925-B236-912F-ED03A6F2C520}"/>
                </a:ext>
              </a:extLst>
            </p:cNvPr>
            <p:cNvSpPr/>
            <p:nvPr/>
          </p:nvSpPr>
          <p:spPr>
            <a:xfrm>
              <a:off x="3917118" y="4797184"/>
              <a:ext cx="898290" cy="15740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700" b="1">
                  <a:solidFill>
                    <a:schemeClr val="tx1"/>
                  </a:solidFill>
                  <a:latin typeface="+mn-ea"/>
                </a:rPr>
                <a:t>（成果支払額）</a:t>
              </a:r>
            </a:p>
          </p:txBody>
        </p:sp>
        <p:sp>
          <p:nvSpPr>
            <p:cNvPr id="187" name="正方形/長方形 186">
              <a:extLst>
                <a:ext uri="{FF2B5EF4-FFF2-40B4-BE49-F238E27FC236}">
                  <a16:creationId xmlns:a16="http://schemas.microsoft.com/office/drawing/2014/main" id="{6C3765F8-5767-DC85-4991-4109F534E0F7}"/>
                </a:ext>
              </a:extLst>
            </p:cNvPr>
            <p:cNvSpPr/>
            <p:nvPr/>
          </p:nvSpPr>
          <p:spPr>
            <a:xfrm>
              <a:off x="1527700" y="4327539"/>
              <a:ext cx="2647553" cy="59481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>
                  <a:solidFill>
                    <a:schemeClr val="tx1"/>
                  </a:solidFill>
                  <a:latin typeface="+mn-ea"/>
                </a:rPr>
                <a:t>【</a:t>
              </a:r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指標③</a:t>
              </a:r>
              <a:r>
                <a:rPr lang="en-US" altLang="ja-JP" sz="1200" dirty="0">
                  <a:solidFill>
                    <a:schemeClr val="tx1"/>
                  </a:solidFill>
                  <a:latin typeface="+mn-ea"/>
                </a:rPr>
                <a:t>】</a:t>
              </a:r>
            </a:p>
            <a:p>
              <a:r>
                <a:rPr lang="ja-JP" altLang="en-US" sz="1200" dirty="0">
                  <a:solidFill>
                    <a:schemeClr val="tx1"/>
                  </a:solidFill>
                  <a:latin typeface="ＭＳ Ｐゴシック" panose="020B0600070205080204" pitchFamily="50" charset="-128"/>
                </a:rPr>
                <a:t>省エネ行動を実践した世帯割合</a:t>
              </a:r>
              <a:endParaRPr lang="en-US" altLang="ja-JP" sz="1200" dirty="0">
                <a:solidFill>
                  <a:schemeClr val="tx1"/>
                </a:solidFill>
                <a:latin typeface="ＭＳ Ｐゴシック" panose="020B0600070205080204" pitchFamily="50" charset="-128"/>
              </a:endParaRPr>
            </a:p>
          </p:txBody>
        </p:sp>
      </p:grpSp>
      <p:grpSp>
        <p:nvGrpSpPr>
          <p:cNvPr id="192" name="グループ化 191">
            <a:extLst>
              <a:ext uri="{FF2B5EF4-FFF2-40B4-BE49-F238E27FC236}">
                <a16:creationId xmlns:a16="http://schemas.microsoft.com/office/drawing/2014/main" id="{B56B0026-BEDF-155B-4706-5A2CC02BBE93}"/>
              </a:ext>
            </a:extLst>
          </p:cNvPr>
          <p:cNvGrpSpPr/>
          <p:nvPr/>
        </p:nvGrpSpPr>
        <p:grpSpPr>
          <a:xfrm>
            <a:off x="2433599" y="5108622"/>
            <a:ext cx="6042799" cy="679872"/>
            <a:chOff x="1517072" y="5020948"/>
            <a:chExt cx="6042799" cy="679872"/>
          </a:xfrm>
        </p:grpSpPr>
        <p:sp>
          <p:nvSpPr>
            <p:cNvPr id="185" name="正方形/長方形 184">
              <a:extLst>
                <a:ext uri="{FF2B5EF4-FFF2-40B4-BE49-F238E27FC236}">
                  <a16:creationId xmlns:a16="http://schemas.microsoft.com/office/drawing/2014/main" id="{BCCBEE8F-0776-E309-9275-BEB3F3824DAF}"/>
                </a:ext>
              </a:extLst>
            </p:cNvPr>
            <p:cNvSpPr/>
            <p:nvPr/>
          </p:nvSpPr>
          <p:spPr>
            <a:xfrm>
              <a:off x="1520080" y="5020948"/>
              <a:ext cx="6039791" cy="67987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143" name="矢印: 右 142">
              <a:extLst>
                <a:ext uri="{FF2B5EF4-FFF2-40B4-BE49-F238E27FC236}">
                  <a16:creationId xmlns:a16="http://schemas.microsoft.com/office/drawing/2014/main" id="{EB3F6058-32EA-90B5-1771-97A7C7A6F318}"/>
                </a:ext>
              </a:extLst>
            </p:cNvPr>
            <p:cNvSpPr/>
            <p:nvPr/>
          </p:nvSpPr>
          <p:spPr>
            <a:xfrm>
              <a:off x="4044025" y="5140034"/>
              <a:ext cx="3182348" cy="516273"/>
            </a:xfrm>
            <a:prstGeom prst="rightArrow">
              <a:avLst>
                <a:gd name="adj1" fmla="val 50000"/>
                <a:gd name="adj2" fmla="val 23714"/>
              </a:avLst>
            </a:prstGeom>
            <a:gradFill flip="none" rotWithShape="1">
              <a:gsLst>
                <a:gs pos="0">
                  <a:schemeClr val="accent5">
                    <a:lumMod val="5000"/>
                    <a:lumOff val="95000"/>
                  </a:schemeClr>
                </a:gs>
                <a:gs pos="50000">
                  <a:schemeClr val="accent5">
                    <a:lumMod val="10000"/>
                    <a:lumOff val="90000"/>
                  </a:schemeClr>
                </a:gs>
                <a:gs pos="100000">
                  <a:schemeClr val="accent5">
                    <a:lumMod val="80000"/>
                    <a:lumOff val="20000"/>
                  </a:schemeClr>
                </a:gs>
              </a:gsLst>
              <a:lin ang="0" scaled="1"/>
              <a:tileRect/>
            </a:gra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altLang="ja-JP" sz="200">
                <a:solidFill>
                  <a:schemeClr val="tx1"/>
                </a:solidFill>
                <a:highlight>
                  <a:srgbClr val="000000"/>
                </a:highlight>
              </a:endParaRPr>
            </a:p>
          </p:txBody>
        </p:sp>
        <p:cxnSp>
          <p:nvCxnSpPr>
            <p:cNvPr id="144" name="直線コネクタ 143">
              <a:extLst>
                <a:ext uri="{FF2B5EF4-FFF2-40B4-BE49-F238E27FC236}">
                  <a16:creationId xmlns:a16="http://schemas.microsoft.com/office/drawing/2014/main" id="{2612A9C7-42BE-C9BD-62CF-FB09025FE4F6}"/>
                </a:ext>
              </a:extLst>
            </p:cNvPr>
            <p:cNvCxnSpPr>
              <a:cxnSpLocks/>
            </p:cNvCxnSpPr>
            <p:nvPr/>
          </p:nvCxnSpPr>
          <p:spPr>
            <a:xfrm>
              <a:off x="4808093" y="5264120"/>
              <a:ext cx="0" cy="264240"/>
            </a:xfrm>
            <a:prstGeom prst="line">
              <a:avLst/>
            </a:prstGeom>
            <a:ln w="190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5" name="正方形/長方形 144">
              <a:extLst>
                <a:ext uri="{FF2B5EF4-FFF2-40B4-BE49-F238E27FC236}">
                  <a16:creationId xmlns:a16="http://schemas.microsoft.com/office/drawing/2014/main" id="{42A2872F-2A2F-4011-1EF8-EFE704D936CB}"/>
                </a:ext>
              </a:extLst>
            </p:cNvPr>
            <p:cNvSpPr/>
            <p:nvPr/>
          </p:nvSpPr>
          <p:spPr>
            <a:xfrm>
              <a:off x="4444076" y="5526139"/>
              <a:ext cx="758513" cy="15740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800" b="1">
                  <a:solidFill>
                    <a:schemeClr val="tx1"/>
                  </a:solidFill>
                  <a:latin typeface="+mn-ea"/>
                </a:rPr>
                <a:t>０円</a:t>
              </a:r>
            </a:p>
          </p:txBody>
        </p:sp>
        <p:sp>
          <p:nvSpPr>
            <p:cNvPr id="146" name="正方形/長方形 145">
              <a:extLst>
                <a:ext uri="{FF2B5EF4-FFF2-40B4-BE49-F238E27FC236}">
                  <a16:creationId xmlns:a16="http://schemas.microsoft.com/office/drawing/2014/main" id="{8C880FDC-E2B9-5B66-17F1-040DCA7B0647}"/>
                </a:ext>
              </a:extLst>
            </p:cNvPr>
            <p:cNvSpPr/>
            <p:nvPr/>
          </p:nvSpPr>
          <p:spPr>
            <a:xfrm>
              <a:off x="4747689" y="5277303"/>
              <a:ext cx="728646" cy="25006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lnSpc>
                  <a:spcPts val="1000"/>
                </a:lnSpc>
              </a:pPr>
              <a:r>
                <a:rPr lang="ja-JP" altLang="en-US" sz="800" b="1">
                  <a:solidFill>
                    <a:schemeClr val="tx1"/>
                  </a:solidFill>
                  <a:latin typeface="+mn-ea"/>
                </a:rPr>
                <a:t>（基準値）</a:t>
              </a:r>
              <a:endParaRPr lang="en-US" altLang="ja-JP" sz="800" b="1">
                <a:solidFill>
                  <a:schemeClr val="tx1"/>
                </a:solidFill>
                <a:latin typeface="+mn-ea"/>
              </a:endParaRPr>
            </a:p>
            <a:p>
              <a:pPr>
                <a:lnSpc>
                  <a:spcPts val="1000"/>
                </a:lnSpc>
              </a:pPr>
              <a:r>
                <a:rPr lang="en-US" altLang="ja-JP" sz="800" b="1">
                  <a:solidFill>
                    <a:schemeClr val="tx1"/>
                  </a:solidFill>
                  <a:latin typeface="+mn-ea"/>
                </a:rPr>
                <a:t>77</a:t>
              </a:r>
              <a:r>
                <a:rPr lang="ja-JP" altLang="en-US" sz="800" b="1">
                  <a:solidFill>
                    <a:schemeClr val="tx1"/>
                  </a:solidFill>
                  <a:latin typeface="+mn-ea"/>
                </a:rPr>
                <a:t>％</a:t>
              </a:r>
              <a:endParaRPr lang="en-US" altLang="ja-JP" sz="800" b="1">
                <a:solidFill>
                  <a:schemeClr val="tx1"/>
                </a:solidFill>
                <a:latin typeface="+mn-ea"/>
              </a:endParaRPr>
            </a:p>
          </p:txBody>
        </p:sp>
        <p:cxnSp>
          <p:nvCxnSpPr>
            <p:cNvPr id="147" name="直線コネクタ 146">
              <a:extLst>
                <a:ext uri="{FF2B5EF4-FFF2-40B4-BE49-F238E27FC236}">
                  <a16:creationId xmlns:a16="http://schemas.microsoft.com/office/drawing/2014/main" id="{0C2C838E-97A4-1762-57DC-4FC13351427C}"/>
                </a:ext>
              </a:extLst>
            </p:cNvPr>
            <p:cNvCxnSpPr>
              <a:cxnSpLocks/>
            </p:cNvCxnSpPr>
            <p:nvPr/>
          </p:nvCxnSpPr>
          <p:spPr>
            <a:xfrm>
              <a:off x="6415149" y="5266050"/>
              <a:ext cx="0" cy="264240"/>
            </a:xfrm>
            <a:prstGeom prst="line">
              <a:avLst/>
            </a:prstGeom>
            <a:ln w="190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8" name="正方形/長方形 147">
              <a:extLst>
                <a:ext uri="{FF2B5EF4-FFF2-40B4-BE49-F238E27FC236}">
                  <a16:creationId xmlns:a16="http://schemas.microsoft.com/office/drawing/2014/main" id="{F81BF396-B053-006A-42CD-6321EA06C2EF}"/>
                </a:ext>
              </a:extLst>
            </p:cNvPr>
            <p:cNvSpPr/>
            <p:nvPr/>
          </p:nvSpPr>
          <p:spPr>
            <a:xfrm>
              <a:off x="5745436" y="5275034"/>
              <a:ext cx="728646" cy="25006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>
                <a:lnSpc>
                  <a:spcPts val="1000"/>
                </a:lnSpc>
              </a:pPr>
              <a:r>
                <a:rPr lang="ja-JP" altLang="en-US" sz="800" b="1">
                  <a:solidFill>
                    <a:schemeClr val="tx1"/>
                  </a:solidFill>
                  <a:latin typeface="+mn-ea"/>
                </a:rPr>
                <a:t>（上限値）</a:t>
              </a:r>
              <a:endParaRPr lang="en-US" altLang="ja-JP" sz="800" b="1">
                <a:solidFill>
                  <a:schemeClr val="tx1"/>
                </a:solidFill>
                <a:latin typeface="+mn-ea"/>
              </a:endParaRPr>
            </a:p>
            <a:p>
              <a:pPr algn="r">
                <a:lnSpc>
                  <a:spcPts val="1000"/>
                </a:lnSpc>
              </a:pPr>
              <a:r>
                <a:rPr lang="en-US" altLang="ja-JP" sz="800" b="1">
                  <a:solidFill>
                    <a:schemeClr val="tx1"/>
                  </a:solidFill>
                  <a:latin typeface="+mn-ea"/>
                </a:rPr>
                <a:t>97</a:t>
              </a:r>
              <a:r>
                <a:rPr lang="ja-JP" altLang="en-US" sz="800" b="1">
                  <a:solidFill>
                    <a:schemeClr val="tx1"/>
                  </a:solidFill>
                  <a:latin typeface="+mn-ea"/>
                </a:rPr>
                <a:t>％</a:t>
              </a:r>
              <a:endParaRPr lang="en-US" altLang="ja-JP" sz="800" b="1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49" name="正方形/長方形 148">
              <a:extLst>
                <a:ext uri="{FF2B5EF4-FFF2-40B4-BE49-F238E27FC236}">
                  <a16:creationId xmlns:a16="http://schemas.microsoft.com/office/drawing/2014/main" id="{434BC710-059B-0D8E-8939-0B3D4BC14EE6}"/>
                </a:ext>
              </a:extLst>
            </p:cNvPr>
            <p:cNvSpPr/>
            <p:nvPr/>
          </p:nvSpPr>
          <p:spPr>
            <a:xfrm>
              <a:off x="6037613" y="5517575"/>
              <a:ext cx="758513" cy="15740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800" b="1">
                  <a:solidFill>
                    <a:schemeClr val="tx1"/>
                  </a:solidFill>
                  <a:latin typeface="+mn-ea"/>
                </a:rPr>
                <a:t>345</a:t>
              </a:r>
              <a:r>
                <a:rPr lang="ja-JP" altLang="en-US" sz="800" b="1">
                  <a:solidFill>
                    <a:schemeClr val="tx1"/>
                  </a:solidFill>
                  <a:latin typeface="+mn-ea"/>
                </a:rPr>
                <a:t>万円</a:t>
              </a:r>
            </a:p>
          </p:txBody>
        </p:sp>
        <p:sp>
          <p:nvSpPr>
            <p:cNvPr id="151" name="正方形/長方形 150">
              <a:extLst>
                <a:ext uri="{FF2B5EF4-FFF2-40B4-BE49-F238E27FC236}">
                  <a16:creationId xmlns:a16="http://schemas.microsoft.com/office/drawing/2014/main" id="{053DB892-4A97-4C7F-BAD0-F365C05FE092}"/>
                </a:ext>
              </a:extLst>
            </p:cNvPr>
            <p:cNvSpPr/>
            <p:nvPr/>
          </p:nvSpPr>
          <p:spPr>
            <a:xfrm>
              <a:off x="3918663" y="5526139"/>
              <a:ext cx="898290" cy="15740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700" b="1">
                  <a:solidFill>
                    <a:schemeClr val="tx1"/>
                  </a:solidFill>
                  <a:latin typeface="+mn-ea"/>
                </a:rPr>
                <a:t>（成果支払額）</a:t>
              </a:r>
            </a:p>
          </p:txBody>
        </p:sp>
        <p:sp>
          <p:nvSpPr>
            <p:cNvPr id="188" name="正方形/長方形 187">
              <a:extLst>
                <a:ext uri="{FF2B5EF4-FFF2-40B4-BE49-F238E27FC236}">
                  <a16:creationId xmlns:a16="http://schemas.microsoft.com/office/drawing/2014/main" id="{6B80548B-F9D2-B0FA-71A1-E4BEFC2309B8}"/>
                </a:ext>
              </a:extLst>
            </p:cNvPr>
            <p:cNvSpPr/>
            <p:nvPr/>
          </p:nvSpPr>
          <p:spPr>
            <a:xfrm>
              <a:off x="1517072" y="5089121"/>
              <a:ext cx="2647553" cy="5473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1200" dirty="0">
                  <a:solidFill>
                    <a:schemeClr val="tx1"/>
                  </a:solidFill>
                  <a:latin typeface="+mn-ea"/>
                </a:rPr>
                <a:t>【</a:t>
              </a:r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指標④</a:t>
              </a:r>
              <a:r>
                <a:rPr lang="en-US" altLang="ja-JP" sz="1200" dirty="0">
                  <a:solidFill>
                    <a:schemeClr val="tx1"/>
                  </a:solidFill>
                  <a:latin typeface="+mn-ea"/>
                </a:rPr>
                <a:t>】</a:t>
              </a:r>
            </a:p>
            <a:p>
              <a:r>
                <a:rPr lang="ja-JP" altLang="en-US" sz="1200" dirty="0">
                  <a:solidFill>
                    <a:schemeClr val="tx1"/>
                  </a:solidFill>
                  <a:latin typeface="ＭＳ Ｐゴシック" panose="020B0600070205080204" pitchFamily="50" charset="-128"/>
                </a:rPr>
                <a:t>省エネ行動を習慣化した世帯割合</a:t>
              </a:r>
              <a:endParaRPr lang="en-US" altLang="ja-JP" sz="1200" dirty="0">
                <a:solidFill>
                  <a:schemeClr val="tx1"/>
                </a:solidFill>
                <a:latin typeface="ＭＳ Ｐゴシック" panose="020B0600070205080204" pitchFamily="50" charset="-128"/>
              </a:endParaRPr>
            </a:p>
          </p:txBody>
        </p:sp>
      </p:grp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9B294764-FFBB-F6B9-A1D1-754BB3971D67}"/>
              </a:ext>
            </a:extLst>
          </p:cNvPr>
          <p:cNvCxnSpPr/>
          <p:nvPr/>
        </p:nvCxnSpPr>
        <p:spPr>
          <a:xfrm>
            <a:off x="1" y="455879"/>
            <a:ext cx="9144001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558F2C16-15CA-A636-B463-4E1D5C6C95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815" y="50745"/>
            <a:ext cx="8576669" cy="393546"/>
          </a:xfrm>
          <a:prstGeom prst="rect">
            <a:avLst/>
          </a:prstGeom>
          <a:noFill/>
          <a:ln>
            <a:noFill/>
          </a:ln>
        </p:spPr>
        <p:txBody>
          <a:bodyPr wrap="square" lIns="84938" tIns="42470" rIns="84938" bIns="42470">
            <a:spAutoFit/>
          </a:bodyPr>
          <a:lstStyle/>
          <a:p>
            <a:pPr defTabSz="832169" eaLnBrk="0" hangingPunct="0">
              <a:defRPr/>
            </a:pPr>
            <a:r>
              <a:rPr lang="ja-JP" altLang="en-US" sz="2000" b="1" dirty="0">
                <a:latin typeface="+mn-ea"/>
              </a:rPr>
              <a:t>記入例②　家庭の省エネ行動促進事業</a:t>
            </a:r>
            <a:endParaRPr lang="en-US" altLang="ja-JP" sz="20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9480658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10E27843D2897C4FAE82E55D5751EBCA" ma:contentTypeVersion="12" ma:contentTypeDescription="新しいドキュメントを作成します。" ma:contentTypeScope="" ma:versionID="fea8fa2b4a2a40d09e93f3ed269a5593">
  <xsd:schema xmlns:xsd="http://www.w3.org/2001/XMLSchema" xmlns:xs="http://www.w3.org/2001/XMLSchema" xmlns:p="http://schemas.microsoft.com/office/2006/metadata/properties" xmlns:ns2="65c4935f-71ea-4a3b-b2f4-538a395fcaf4" xmlns:ns3="ea419855-74cd-451e-b55c-dc846f6a406d" targetNamespace="http://schemas.microsoft.com/office/2006/metadata/properties" ma:root="true" ma:fieldsID="b62a78c0d39756cc22949fe9abf85e08" ns2:_="" ns3:_="">
    <xsd:import namespace="65c4935f-71ea-4a3b-b2f4-538a395fcaf4"/>
    <xsd:import namespace="ea419855-74cd-451e-b55c-dc846f6a406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c4935f-71ea-4a3b-b2f4-538a395fcaf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419855-74cd-451e-b55c-dc846f6a406d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64d15848-79f9-4a24-be96-3562c262e1c9}" ma:internalName="TaxCatchAll" ma:showField="CatchAllData" ma:web="ea419855-74cd-451e-b55c-dc846f6a40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5c4935f-71ea-4a3b-b2f4-538a395fcaf4">
      <Terms xmlns="http://schemas.microsoft.com/office/infopath/2007/PartnerControls"/>
    </lcf76f155ced4ddcb4097134ff3c332f>
    <TaxCatchAll xmlns="ea419855-74cd-451e-b55c-dc846f6a406d" xsi:nil="true"/>
  </documentManagement>
</p:properties>
</file>

<file path=customXml/itemProps1.xml><?xml version="1.0" encoding="utf-8"?>
<ds:datastoreItem xmlns:ds="http://schemas.openxmlformats.org/officeDocument/2006/customXml" ds:itemID="{E8A8A45F-F20B-4DAA-843C-0273BEDD039B}"/>
</file>

<file path=customXml/itemProps2.xml><?xml version="1.0" encoding="utf-8"?>
<ds:datastoreItem xmlns:ds="http://schemas.openxmlformats.org/officeDocument/2006/customXml" ds:itemID="{84291CFE-A15C-4642-8DCA-1253576940F5}"/>
</file>

<file path=customXml/itemProps3.xml><?xml version="1.0" encoding="utf-8"?>
<ds:datastoreItem xmlns:ds="http://schemas.openxmlformats.org/officeDocument/2006/customXml" ds:itemID="{67DF59D6-69FF-4B89-8FC3-B0DC0BAA9778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381</Words>
  <Application>Microsoft Office PowerPoint</Application>
  <PresentationFormat>画面に合わせる (4:3)</PresentationFormat>
  <Paragraphs>93</Paragraphs>
  <Slides>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0" baseType="lpstr">
      <vt:lpstr>ＭＳ Ｐゴシック</vt:lpstr>
      <vt:lpstr>游ゴシック</vt:lpstr>
      <vt:lpstr>Aptos</vt:lpstr>
      <vt:lpstr>Aptos Display</vt:lpstr>
      <vt:lpstr>Arial</vt:lpstr>
      <vt:lpstr>Calibri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2026-01-15T02:39:38Z</dcterms:created>
  <dcterms:modified xsi:type="dcterms:W3CDTF">2026-01-15T02:48:53Z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0x01010010E27843D2897C4FAE82E55D5751EBCA</vt:lpwstr>
  </property>
</Properties>
</file>